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gel Fat One" panose="020B0604020202020204" charset="-127"/>
      <p:regular r:id="rId15"/>
    </p:embeddedFont>
    <p:embeddedFont>
      <p:font typeface="Air Strip Arabic" panose="020B0604020202020204" charset="-78"/>
      <p:regular r:id="rId16"/>
    </p:embeddedFont>
    <p:embeddedFont>
      <p:font typeface="Childos Arabic" panose="020B0604020202020204" charset="-78"/>
      <p:regular r:id="rId17"/>
    </p:embeddedFont>
    <p:embeddedFont>
      <p:font typeface="IreneFlorentina" panose="020B0604020202020204" charset="0"/>
      <p:regular r:id="rId18"/>
    </p:embeddedFont>
    <p:embeddedFont>
      <p:font typeface="Kufyan Arabic" panose="020B0604020202020204" charset="-78"/>
      <p:regular r:id="rId19"/>
    </p:embeddedFont>
    <p:embeddedFont>
      <p:font typeface="Kufyan Arabic Heavy" panose="020B0604020202020204" charset="-7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7.svg"/><Relationship Id="rId5" Type="http://schemas.openxmlformats.org/officeDocument/2006/relationships/image" Target="../media/image38.sv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53.svg"/><Relationship Id="rId4" Type="http://schemas.openxmlformats.org/officeDocument/2006/relationships/image" Target="../media/image29.sv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4.svg"/><Relationship Id="rId10" Type="http://schemas.openxmlformats.org/officeDocument/2006/relationships/image" Target="../media/image59.jpe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12" Type="http://schemas.openxmlformats.org/officeDocument/2006/relationships/image" Target="../media/image4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53.svg"/><Relationship Id="rId4" Type="http://schemas.openxmlformats.org/officeDocument/2006/relationships/image" Target="../media/image60.jpeg"/><Relationship Id="rId9" Type="http://schemas.openxmlformats.org/officeDocument/2006/relationships/image" Target="../media/image52.png"/><Relationship Id="rId1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sv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sv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8.svg"/><Relationship Id="rId3" Type="http://schemas.openxmlformats.org/officeDocument/2006/relationships/image" Target="../media/image34.svg"/><Relationship Id="rId7" Type="http://schemas.openxmlformats.org/officeDocument/2006/relationships/image" Target="../media/image44.svg"/><Relationship Id="rId12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5" Type="http://schemas.openxmlformats.org/officeDocument/2006/relationships/image" Target="../media/image36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38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50.jpeg"/><Relationship Id="rId12" Type="http://schemas.openxmlformats.org/officeDocument/2006/relationships/image" Target="../media/image3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4.sv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9.sv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53.svg"/><Relationship Id="rId4" Type="http://schemas.openxmlformats.org/officeDocument/2006/relationships/image" Target="../media/image29.sv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9146" y="4061968"/>
            <a:ext cx="9159045" cy="2115292"/>
          </a:xfrm>
          <a:custGeom>
            <a:avLst/>
            <a:gdLst/>
            <a:ahLst/>
            <a:cxnLst/>
            <a:rect l="l" t="t" r="r" b="b"/>
            <a:pathLst>
              <a:path w="9159045" h="2115292">
                <a:moveTo>
                  <a:pt x="0" y="0"/>
                </a:moveTo>
                <a:lnTo>
                  <a:pt x="9159045" y="0"/>
                </a:lnTo>
                <a:lnTo>
                  <a:pt x="9159045" y="2115292"/>
                </a:lnTo>
                <a:lnTo>
                  <a:pt x="0" y="211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8" name="Freeform 8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39731" r="-3973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52575" y="6494893"/>
            <a:ext cx="5899355" cy="4114800"/>
          </a:xfrm>
          <a:custGeom>
            <a:avLst/>
            <a:gdLst/>
            <a:ahLst/>
            <a:cxnLst/>
            <a:rect l="l" t="t" r="r" b="b"/>
            <a:pathLst>
              <a:path w="5899355" h="4114800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3040" y="649592"/>
            <a:ext cx="11547162" cy="2352734"/>
          </a:xfrm>
          <a:custGeom>
            <a:avLst/>
            <a:gdLst/>
            <a:ahLst/>
            <a:cxnLst/>
            <a:rect l="l" t="t" r="r" b="b"/>
            <a:pathLst>
              <a:path w="11547162" h="2352734">
                <a:moveTo>
                  <a:pt x="0" y="0"/>
                </a:moveTo>
                <a:lnTo>
                  <a:pt x="11547162" y="0"/>
                </a:lnTo>
                <a:lnTo>
                  <a:pt x="11547162" y="2352734"/>
                </a:lnTo>
                <a:lnTo>
                  <a:pt x="0" y="23527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552110"/>
            <a:ext cx="9659937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FFF"/>
                </a:solidFill>
                <a:latin typeface="Kufyan Arabic Heavy"/>
                <a:cs typeface="Kufyan Arabic Heavy"/>
              </a:rPr>
              <a:t>المجال</a:t>
            </a:r>
            <a:r>
              <a:rPr lang="en-US" sz="4500" dirty="0">
                <a:solidFill>
                  <a:srgbClr val="FFFFFF"/>
                </a:solidFill>
                <a:latin typeface="Kufyan Arabic Heavy"/>
                <a:cs typeface="Kufyan Arabic Heavy"/>
              </a:rPr>
              <a:t>: </a:t>
            </a:r>
            <a:r>
              <a:rPr lang="en-US" sz="4500" dirty="0" err="1">
                <a:solidFill>
                  <a:srgbClr val="FFFFFF"/>
                </a:solidFill>
                <a:latin typeface="Kufyan Arabic Heavy"/>
                <a:cs typeface="Kufyan Arabic Heavy"/>
              </a:rPr>
              <a:t>تقنيات</a:t>
            </a:r>
            <a:r>
              <a:rPr lang="en-US" sz="4500" dirty="0">
                <a:solidFill>
                  <a:srgbClr val="FFFFFF"/>
                </a:solidFill>
                <a:latin typeface="Kufyan Arabic Heavy"/>
                <a:cs typeface="Kufyan Arabic Heavy"/>
              </a:rPr>
              <a:t> </a:t>
            </a:r>
            <a:r>
              <a:rPr lang="en-US" sz="4500" dirty="0" err="1">
                <a:solidFill>
                  <a:srgbClr val="FFFFFF"/>
                </a:solidFill>
                <a:latin typeface="Kufyan Arabic Heavy"/>
                <a:cs typeface="Kufyan Arabic Heavy"/>
              </a:rPr>
              <a:t>الويب</a:t>
            </a:r>
            <a:endParaRPr lang="en-US" sz="4500" dirty="0">
              <a:solidFill>
                <a:srgbClr val="FFFFFF"/>
              </a:solidFill>
              <a:latin typeface="Kufyan Arabic Heavy"/>
              <a:cs typeface="Kufyan Arabic Heavy"/>
            </a:endParaRPr>
          </a:p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FFF"/>
                </a:solidFill>
                <a:latin typeface="Kufyan Arabic Heavy"/>
                <a:cs typeface="Kufyan Arabic Heavy"/>
              </a:rPr>
              <a:t>الوحدة</a:t>
            </a:r>
            <a:r>
              <a:rPr lang="en-US" sz="4500" dirty="0">
                <a:solidFill>
                  <a:srgbClr val="FFFFFF"/>
                </a:solidFill>
                <a:latin typeface="Kufyan Arabic Heavy"/>
                <a:cs typeface="Kufyan Arabic Heavy"/>
              </a:rPr>
              <a:t>:  </a:t>
            </a:r>
            <a:r>
              <a:rPr lang="en-US" sz="4500" dirty="0" err="1">
                <a:solidFill>
                  <a:srgbClr val="FFFFFF"/>
                </a:solidFill>
                <a:latin typeface="Kufyan Arabic Heavy"/>
                <a:cs typeface="Kufyan Arabic Heavy"/>
              </a:rPr>
              <a:t>لغ</a:t>
            </a:r>
            <a:r>
              <a:rPr lang="en-US" sz="4500" dirty="0">
                <a:solidFill>
                  <a:srgbClr val="FFFFFF"/>
                </a:solidFill>
                <a:latin typeface="Kufyan Arabic Heavy"/>
                <a:cs typeface="Kufyan Arabic Heavy"/>
              </a:rPr>
              <a:t>ــة  HTML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9143" y="8166770"/>
            <a:ext cx="5706219" cy="7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9"/>
              </a:lnSpc>
              <a:spcBef>
                <a:spcPct val="0"/>
              </a:spcBef>
            </a:pPr>
            <a:r>
              <a:rPr lang="en-US" sz="4187" dirty="0" err="1">
                <a:solidFill>
                  <a:srgbClr val="E7DDD0"/>
                </a:solidFill>
                <a:latin typeface="Air Strip Arabic"/>
                <a:cs typeface="Air Strip Arabic"/>
              </a:rPr>
              <a:t>السنة</a:t>
            </a:r>
            <a:r>
              <a:rPr lang="en-US" sz="4187" dirty="0">
                <a:solidFill>
                  <a:srgbClr val="E7DDD0"/>
                </a:solidFill>
                <a:latin typeface="Air Strip Arabic"/>
                <a:cs typeface="Air Strip Arabic"/>
              </a:rPr>
              <a:t> </a:t>
            </a:r>
            <a:r>
              <a:rPr lang="en-US" sz="4187" dirty="0" err="1">
                <a:solidFill>
                  <a:srgbClr val="E7DDD0"/>
                </a:solidFill>
                <a:latin typeface="Air Strip Arabic"/>
                <a:cs typeface="Air Strip Arabic"/>
              </a:rPr>
              <a:t>الدراسية</a:t>
            </a:r>
            <a:r>
              <a:rPr lang="en-US" sz="4187" dirty="0">
                <a:solidFill>
                  <a:srgbClr val="E7DDD0"/>
                </a:solidFill>
                <a:latin typeface="Air Strip Arabic"/>
                <a:cs typeface="Air Strip Arabic"/>
              </a:rPr>
              <a:t>: 202</a:t>
            </a:r>
            <a:r>
              <a:rPr lang="fr-DZ" sz="4187" dirty="0">
                <a:solidFill>
                  <a:srgbClr val="E7DDD0"/>
                </a:solidFill>
                <a:latin typeface="Air Strip Arabic"/>
                <a:cs typeface="Air Strip Arabic"/>
              </a:rPr>
              <a:t>5</a:t>
            </a:r>
            <a:r>
              <a:rPr lang="en-US" sz="4187" dirty="0">
                <a:solidFill>
                  <a:srgbClr val="E7DDD0"/>
                </a:solidFill>
                <a:latin typeface="Air Strip Arabic"/>
                <a:cs typeface="Air Strip Arabic"/>
              </a:rPr>
              <a:t>-2024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29171" y="8804465"/>
            <a:ext cx="6055072" cy="7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9"/>
              </a:lnSpc>
              <a:spcBef>
                <a:spcPct val="0"/>
              </a:spcBef>
            </a:pPr>
            <a:r>
              <a:rPr lang="en-US" sz="4187">
                <a:solidFill>
                  <a:srgbClr val="E7DDD0"/>
                </a:solidFill>
                <a:latin typeface="Air Strip Arabic"/>
                <a:cs typeface="Air Strip Arabic"/>
              </a:rPr>
              <a:t>الأستاذ: بن يوسف عبد اللطيف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252" y="8484111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8" y="0"/>
                </a:lnTo>
                <a:lnTo>
                  <a:pt x="1802888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94680" y="-56260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487594" y="3951760"/>
            <a:ext cx="6463577" cy="302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</a:rPr>
              <a:t>&lt;ol&gt;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  <a:cs typeface="IreneFlorentina"/>
              </a:rPr>
              <a:t>&lt;li&gt; آداب وفلسفة &lt;/li&gt;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  <a:cs typeface="IreneFlorentina"/>
              </a:rPr>
              <a:t>&lt;li&gt; لغات أجنبية &lt;/li&gt;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</a:rPr>
              <a:t>&lt;/ol&gt;</a:t>
            </a:r>
          </a:p>
          <a:p>
            <a:pPr algn="r">
              <a:lnSpc>
                <a:spcPts val="4074"/>
              </a:lnSpc>
              <a:spcBef>
                <a:spcPct val="0"/>
              </a:spcBef>
            </a:pPr>
            <a:endParaRPr lang="en-US" sz="3552">
              <a:solidFill>
                <a:srgbClr val="FFFFFF"/>
              </a:solidFill>
              <a:latin typeface="IreneFlorentin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295259" y="498986"/>
            <a:ext cx="5326421" cy="2463470"/>
          </a:xfrm>
          <a:custGeom>
            <a:avLst/>
            <a:gdLst/>
            <a:ahLst/>
            <a:cxnLst/>
            <a:rect l="l" t="t" r="r" b="b"/>
            <a:pathLst>
              <a:path w="5326421" h="2463470">
                <a:moveTo>
                  <a:pt x="0" y="0"/>
                </a:moveTo>
                <a:lnTo>
                  <a:pt x="5326421" y="0"/>
                </a:lnTo>
                <a:lnTo>
                  <a:pt x="5326421" y="2463469"/>
                </a:lnTo>
                <a:lnTo>
                  <a:pt x="0" y="2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41099" y="3345037"/>
            <a:ext cx="6463577" cy="364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</a:rPr>
              <a:t>&lt;ul&gt;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  <a:cs typeface="IreneFlorentina"/>
              </a:rPr>
              <a:t>&lt;li&gt; علوم تجريبية &lt;/li&gt;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  <a:cs typeface="IreneFlorentina"/>
              </a:rPr>
              <a:t>&lt;li&gt; تقني رياضي &lt;/li&gt;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  <a:cs typeface="IreneFlorentina"/>
              </a:rPr>
              <a:t>&lt;li&gt; رياضيات &lt;/li&gt;</a:t>
            </a:r>
          </a:p>
          <a:p>
            <a:pPr algn="just">
              <a:lnSpc>
                <a:spcPts val="4902"/>
              </a:lnSpc>
            </a:pPr>
            <a:r>
              <a:rPr lang="en-US" sz="3552">
                <a:solidFill>
                  <a:srgbClr val="FFFFFF"/>
                </a:solidFill>
                <a:latin typeface="IreneFlorentina"/>
              </a:rPr>
              <a:t>&lt;/ul&gt;</a:t>
            </a:r>
          </a:p>
          <a:p>
            <a:pPr algn="r">
              <a:lnSpc>
                <a:spcPts val="4074"/>
              </a:lnSpc>
              <a:spcBef>
                <a:spcPct val="0"/>
              </a:spcBef>
            </a:pPr>
            <a:endParaRPr lang="en-US" sz="3552">
              <a:solidFill>
                <a:srgbClr val="FFFFFF"/>
              </a:solidFill>
              <a:latin typeface="IreneFlorentin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861806" y="413911"/>
            <a:ext cx="5326421" cy="2463470"/>
          </a:xfrm>
          <a:custGeom>
            <a:avLst/>
            <a:gdLst/>
            <a:ahLst/>
            <a:cxnLst/>
            <a:rect l="l" t="t" r="r" b="b"/>
            <a:pathLst>
              <a:path w="5326421" h="2463470">
                <a:moveTo>
                  <a:pt x="0" y="0"/>
                </a:moveTo>
                <a:lnTo>
                  <a:pt x="5326420" y="0"/>
                </a:lnTo>
                <a:lnTo>
                  <a:pt x="5326420" y="2463469"/>
                </a:lnTo>
                <a:lnTo>
                  <a:pt x="0" y="2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8763" y="3105473"/>
            <a:ext cx="6899861" cy="3605178"/>
          </a:xfrm>
          <a:custGeom>
            <a:avLst/>
            <a:gdLst/>
            <a:ahLst/>
            <a:cxnLst/>
            <a:rect l="l" t="t" r="r" b="b"/>
            <a:pathLst>
              <a:path w="6899861" h="3605178">
                <a:moveTo>
                  <a:pt x="0" y="0"/>
                </a:moveTo>
                <a:lnTo>
                  <a:pt x="6899862" y="0"/>
                </a:lnTo>
                <a:lnTo>
                  <a:pt x="6899862" y="3605178"/>
                </a:lnTo>
                <a:lnTo>
                  <a:pt x="0" y="360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01915" y="3380260"/>
            <a:ext cx="6899861" cy="3605178"/>
          </a:xfrm>
          <a:custGeom>
            <a:avLst/>
            <a:gdLst/>
            <a:ahLst/>
            <a:cxnLst/>
            <a:rect l="l" t="t" r="r" b="b"/>
            <a:pathLst>
              <a:path w="6899861" h="3605178">
                <a:moveTo>
                  <a:pt x="0" y="0"/>
                </a:moveTo>
                <a:lnTo>
                  <a:pt x="6899861" y="0"/>
                </a:lnTo>
                <a:lnTo>
                  <a:pt x="6899861" y="3605178"/>
                </a:lnTo>
                <a:lnTo>
                  <a:pt x="0" y="3605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109403" y="6765072"/>
            <a:ext cx="4084885" cy="3237271"/>
          </a:xfrm>
          <a:custGeom>
            <a:avLst/>
            <a:gdLst/>
            <a:ahLst/>
            <a:cxnLst/>
            <a:rect l="l" t="t" r="r" b="b"/>
            <a:pathLst>
              <a:path w="4084885" h="3237271">
                <a:moveTo>
                  <a:pt x="0" y="0"/>
                </a:moveTo>
                <a:lnTo>
                  <a:pt x="4084885" y="0"/>
                </a:lnTo>
                <a:lnTo>
                  <a:pt x="4084885" y="3237271"/>
                </a:lnTo>
                <a:lnTo>
                  <a:pt x="0" y="3237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9239606">
            <a:off x="2797442" y="7008435"/>
            <a:ext cx="4561286" cy="3614820"/>
          </a:xfrm>
          <a:custGeom>
            <a:avLst/>
            <a:gdLst/>
            <a:ahLst/>
            <a:cxnLst/>
            <a:rect l="l" t="t" r="r" b="b"/>
            <a:pathLst>
              <a:path w="4561286" h="3614820">
                <a:moveTo>
                  <a:pt x="0" y="0"/>
                </a:moveTo>
                <a:lnTo>
                  <a:pt x="4561286" y="0"/>
                </a:lnTo>
                <a:lnTo>
                  <a:pt x="4561286" y="3614820"/>
                </a:lnTo>
                <a:lnTo>
                  <a:pt x="0" y="3614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286804" y="3677044"/>
            <a:ext cx="566760" cy="5888418"/>
          </a:xfrm>
          <a:custGeom>
            <a:avLst/>
            <a:gdLst/>
            <a:ahLst/>
            <a:cxnLst/>
            <a:rect l="l" t="t" r="r" b="b"/>
            <a:pathLst>
              <a:path w="566760" h="5888418">
                <a:moveTo>
                  <a:pt x="0" y="0"/>
                </a:moveTo>
                <a:lnTo>
                  <a:pt x="566760" y="0"/>
                </a:lnTo>
                <a:lnTo>
                  <a:pt x="566760" y="5888418"/>
                </a:lnTo>
                <a:lnTo>
                  <a:pt x="0" y="5888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88226" y="914400"/>
            <a:ext cx="4256332" cy="114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  <a:spcBef>
                <a:spcPct val="0"/>
              </a:spcBef>
            </a:pPr>
            <a:r>
              <a:rPr lang="en-US" sz="6784">
                <a:solidFill>
                  <a:srgbClr val="000000"/>
                </a:solidFill>
                <a:cs typeface="Air Strip Arabic"/>
              </a:rPr>
              <a:t>أمثلة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47149" y="847581"/>
            <a:ext cx="5022640" cy="155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قائمة عددية لبعض التخصصات الأدبية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13696" y="762507"/>
            <a:ext cx="5022640" cy="155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قائمة نقطية لبعض التخصصات العلمية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53087" y="7764780"/>
            <a:ext cx="3396109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2" lvl="1" indent="-453391" algn="ctr">
              <a:lnSpc>
                <a:spcPts val="5880"/>
              </a:lnSpc>
              <a:spcBef>
                <a:spcPct val="0"/>
              </a:spcBef>
              <a:buAutoNum type="arabicPeriod"/>
            </a:pPr>
            <a:r>
              <a:rPr lang="en-US" sz="4200" u="none" strike="noStrike">
                <a:solidFill>
                  <a:srgbClr val="0071C9"/>
                </a:solidFill>
                <a:cs typeface="Childos Arabic"/>
              </a:rPr>
              <a:t>آداب وفلسفة</a:t>
            </a:r>
          </a:p>
          <a:p>
            <a:pPr marL="906782" lvl="1" indent="-453391" algn="ctr">
              <a:lnSpc>
                <a:spcPts val="5880"/>
              </a:lnSpc>
              <a:spcBef>
                <a:spcPct val="0"/>
              </a:spcBef>
              <a:buAutoNum type="arabicPeriod"/>
            </a:pPr>
            <a:r>
              <a:rPr lang="en-US" sz="4200" u="none" strike="noStrike">
                <a:solidFill>
                  <a:srgbClr val="0071C9"/>
                </a:solidFill>
                <a:cs typeface="Childos Arabic"/>
              </a:rPr>
              <a:t>لغات أجنبية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391" y="7492822"/>
            <a:ext cx="3335387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3" lvl="1" indent="-421007" algn="ctr">
              <a:lnSpc>
                <a:spcPts val="5460"/>
              </a:lnSpc>
              <a:buFont typeface="Arial"/>
              <a:buChar char="•"/>
            </a:pPr>
            <a:r>
              <a:rPr lang="en-US" sz="3900" u="none" strike="noStrike">
                <a:solidFill>
                  <a:srgbClr val="0071C9"/>
                </a:solidFill>
                <a:cs typeface="Childos Arabic"/>
              </a:rPr>
              <a:t>علوم تجريبية</a:t>
            </a:r>
          </a:p>
          <a:p>
            <a:pPr marL="842013" lvl="1" indent="-421007" algn="ctr">
              <a:lnSpc>
                <a:spcPts val="5460"/>
              </a:lnSpc>
              <a:buFont typeface="Arial"/>
              <a:buChar char="•"/>
            </a:pPr>
            <a:r>
              <a:rPr lang="en-US" sz="3900" u="none" strike="noStrike">
                <a:solidFill>
                  <a:srgbClr val="0071C9"/>
                </a:solidFill>
                <a:cs typeface="Childos Arabic"/>
              </a:rPr>
              <a:t>تقني رياضي</a:t>
            </a:r>
          </a:p>
          <a:p>
            <a:pPr marL="842013" lvl="1" indent="-421007" algn="ctr">
              <a:lnSpc>
                <a:spcPts val="5460"/>
              </a:lnSpc>
              <a:buFont typeface="Arial"/>
              <a:buChar char="•"/>
            </a:pPr>
            <a:r>
              <a:rPr lang="en-US" sz="3900" u="none" strike="noStrike">
                <a:solidFill>
                  <a:srgbClr val="0071C9"/>
                </a:solidFill>
                <a:cs typeface="Childos Arabic"/>
              </a:rPr>
              <a:t>رياضيات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-249789"/>
            <a:ext cx="8180478" cy="9980779"/>
            <a:chOff x="0" y="0"/>
            <a:chExt cx="5160264" cy="6295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111064" r="-111064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17678" y="66500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36461">
            <a:off x="11737212" y="-46847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64000" y="3263037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64000" y="8062603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48973" y="863254"/>
            <a:ext cx="6228287" cy="2639237"/>
          </a:xfrm>
          <a:custGeom>
            <a:avLst/>
            <a:gdLst/>
            <a:ahLst/>
            <a:cxnLst/>
            <a:rect l="l" t="t" r="r" b="b"/>
            <a:pathLst>
              <a:path w="6228287" h="2639237">
                <a:moveTo>
                  <a:pt x="0" y="0"/>
                </a:moveTo>
                <a:lnTo>
                  <a:pt x="6228287" y="0"/>
                </a:lnTo>
                <a:lnTo>
                  <a:pt x="6228287" y="2639236"/>
                </a:lnTo>
                <a:lnTo>
                  <a:pt x="0" y="2639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10165" y="1120501"/>
            <a:ext cx="5389281" cy="109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يحدد نص الارتباط التشعبي وعنوانه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5082" y="3480308"/>
            <a:ext cx="5193591" cy="114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2"/>
              </a:lnSpc>
              <a:spcBef>
                <a:spcPct val="0"/>
              </a:spcBef>
            </a:pPr>
            <a:r>
              <a:rPr lang="en-US" sz="3557">
                <a:solidFill>
                  <a:srgbClr val="FFFFFF"/>
                </a:solidFill>
                <a:cs typeface="Kufyan Arabic"/>
              </a:rPr>
              <a:t>خاصية تحدد عنوان الرابط أو اسم الصفحة المستهدفة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2346" y="6032677"/>
            <a:ext cx="4884918" cy="62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9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cs typeface="Kufyan Arabic"/>
              </a:rPr>
              <a:t>وسم إضافة صورة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05855" y="8300496"/>
            <a:ext cx="4997900" cy="109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  <a:spcBef>
                <a:spcPct val="0"/>
              </a:spcBef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خاصية تحدد مسار الصورة واسمها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4328" y="1091926"/>
            <a:ext cx="4256332" cy="83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8"/>
              </a:lnSpc>
              <a:spcBef>
                <a:spcPct val="0"/>
              </a:spcBef>
            </a:pPr>
            <a:r>
              <a:rPr lang="en-US" sz="4984">
                <a:solidFill>
                  <a:srgbClr val="FFCD72"/>
                </a:solidFill>
                <a:latin typeface="Bagel Fat One"/>
              </a:rPr>
              <a:t>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3515102"/>
            <a:ext cx="4256332" cy="75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8"/>
              </a:lnSpc>
              <a:spcBef>
                <a:spcPct val="0"/>
              </a:spcBef>
            </a:pPr>
            <a:r>
              <a:rPr lang="en-US" sz="4484">
                <a:solidFill>
                  <a:srgbClr val="FFCD72"/>
                </a:solidFill>
                <a:latin typeface="Bagel Fat One"/>
              </a:rPr>
              <a:t>HREF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4328" y="5948752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IMG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8299008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SRC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45730" y="1309997"/>
            <a:ext cx="5034773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>
                <a:solidFill>
                  <a:srgbClr val="FFFFFF"/>
                </a:solidFill>
                <a:cs typeface="Air Strip Arabic"/>
              </a:rPr>
              <a:t>الصور   والارتباطات التشعبية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57851" y="-64767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3397026">
            <a:off x="621347" y="-404811"/>
            <a:ext cx="8379816" cy="8427374"/>
          </a:xfrm>
          <a:custGeom>
            <a:avLst/>
            <a:gdLst/>
            <a:ahLst/>
            <a:cxnLst/>
            <a:rect l="l" t="t" r="r" b="b"/>
            <a:pathLst>
              <a:path w="8379816" h="8427374">
                <a:moveTo>
                  <a:pt x="0" y="0"/>
                </a:moveTo>
                <a:lnTo>
                  <a:pt x="8379816" y="0"/>
                </a:lnTo>
                <a:lnTo>
                  <a:pt x="8379816" y="8427375"/>
                </a:lnTo>
                <a:lnTo>
                  <a:pt x="0" y="8427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38714" y="8725124"/>
            <a:ext cx="13849286" cy="60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78"/>
              </a:lnSpc>
              <a:spcBef>
                <a:spcPct val="0"/>
              </a:spcBef>
            </a:pPr>
            <a:r>
              <a:rPr lang="en-US" sz="3462">
                <a:solidFill>
                  <a:srgbClr val="FFFFFF"/>
                </a:solidFill>
                <a:latin typeface="IreneFlorentina"/>
                <a:cs typeface="IreneFlorentina"/>
              </a:rPr>
              <a:t>&lt;a   href = ‘’ page web2.html ’’ &gt;   العلوم التجريبية   &lt;/a&gt;   </a:t>
            </a:r>
          </a:p>
        </p:txBody>
      </p:sp>
      <p:sp>
        <p:nvSpPr>
          <p:cNvPr id="9" name="Freeform 9"/>
          <p:cNvSpPr/>
          <p:nvPr/>
        </p:nvSpPr>
        <p:spPr>
          <a:xfrm>
            <a:off x="11097965" y="4881951"/>
            <a:ext cx="6641914" cy="3071885"/>
          </a:xfrm>
          <a:custGeom>
            <a:avLst/>
            <a:gdLst/>
            <a:ahLst/>
            <a:cxnLst/>
            <a:rect l="l" t="t" r="r" b="b"/>
            <a:pathLst>
              <a:path w="6641914" h="3071885">
                <a:moveTo>
                  <a:pt x="0" y="0"/>
                </a:moveTo>
                <a:lnTo>
                  <a:pt x="6641914" y="0"/>
                </a:lnTo>
                <a:lnTo>
                  <a:pt x="6641914" y="3071885"/>
                </a:lnTo>
                <a:lnTo>
                  <a:pt x="0" y="3071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49401" y="1558804"/>
            <a:ext cx="5326421" cy="2463470"/>
          </a:xfrm>
          <a:custGeom>
            <a:avLst/>
            <a:gdLst/>
            <a:ahLst/>
            <a:cxnLst/>
            <a:rect l="l" t="t" r="r" b="b"/>
            <a:pathLst>
              <a:path w="5326421" h="2463470">
                <a:moveTo>
                  <a:pt x="0" y="0"/>
                </a:moveTo>
                <a:lnTo>
                  <a:pt x="5326420" y="0"/>
                </a:lnTo>
                <a:lnTo>
                  <a:pt x="5326420" y="2463469"/>
                </a:lnTo>
                <a:lnTo>
                  <a:pt x="0" y="2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6537" y="4487748"/>
            <a:ext cx="7289436" cy="993186"/>
          </a:xfrm>
          <a:custGeom>
            <a:avLst/>
            <a:gdLst/>
            <a:ahLst/>
            <a:cxnLst/>
            <a:rect l="l" t="t" r="r" b="b"/>
            <a:pathLst>
              <a:path w="7289436" h="993186">
                <a:moveTo>
                  <a:pt x="0" y="0"/>
                </a:moveTo>
                <a:lnTo>
                  <a:pt x="7289436" y="0"/>
                </a:lnTo>
                <a:lnTo>
                  <a:pt x="7289436" y="993186"/>
                </a:lnTo>
                <a:lnTo>
                  <a:pt x="0" y="993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3333713" y="-581154"/>
            <a:ext cx="5450725" cy="5246370"/>
            <a:chOff x="30480" y="591820"/>
            <a:chExt cx="12736830" cy="12259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0"/>
              <a:stretch>
                <a:fillRect l="-19107" r="-19107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969799" y="2684370"/>
            <a:ext cx="4256332" cy="114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  <a:spcBef>
                <a:spcPct val="0"/>
              </a:spcBef>
            </a:pPr>
            <a:r>
              <a:rPr lang="en-US" sz="6784">
                <a:solidFill>
                  <a:srgbClr val="000000"/>
                </a:solidFill>
                <a:cs typeface="Air Strip Arabic"/>
              </a:rPr>
              <a:t>أمثلة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3543" y="1839331"/>
            <a:ext cx="5174530" cy="169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73"/>
              </a:lnSpc>
            </a:pPr>
            <a:r>
              <a:rPr lang="en-US" sz="3984" spc="63">
                <a:solidFill>
                  <a:srgbClr val="FFFFFF"/>
                </a:solidFill>
                <a:latin typeface="Kufyan Arabic"/>
                <a:cs typeface="Kufyan Arabic"/>
              </a:rPr>
              <a:t>إضافة صورة مسماة «vélo.jpeg »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6310" y="4664328"/>
            <a:ext cx="7373945" cy="5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8"/>
              </a:lnSpc>
              <a:spcBef>
                <a:spcPct val="0"/>
              </a:spcBef>
            </a:pPr>
            <a:r>
              <a:rPr lang="en-US" sz="3252">
                <a:solidFill>
                  <a:srgbClr val="FFFFFF"/>
                </a:solidFill>
                <a:latin typeface="IreneFlorentina"/>
              </a:rPr>
              <a:t>&lt;img   src= « vélo.jpeg » &gt;   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33567" y="8127303"/>
            <a:ext cx="14239916" cy="1940189"/>
          </a:xfrm>
          <a:custGeom>
            <a:avLst/>
            <a:gdLst/>
            <a:ahLst/>
            <a:cxnLst/>
            <a:rect l="l" t="t" r="r" b="b"/>
            <a:pathLst>
              <a:path w="14239916" h="1940189">
                <a:moveTo>
                  <a:pt x="0" y="0"/>
                </a:moveTo>
                <a:lnTo>
                  <a:pt x="14239916" y="0"/>
                </a:lnTo>
                <a:lnTo>
                  <a:pt x="14239916" y="1940189"/>
                </a:lnTo>
                <a:lnTo>
                  <a:pt x="0" y="1940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1324313" y="5459606"/>
            <a:ext cx="5934987" cy="234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latin typeface="Kufyan Arabic"/>
                <a:cs typeface="Kufyan Arabic"/>
              </a:rPr>
              <a:t>إضافة رابط تشعبي في كلمة "العلوم التجريبية" الموجود في نفس الموقع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7678" y="66500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0975" y="-249789"/>
            <a:ext cx="8180478" cy="9980779"/>
            <a:chOff x="0" y="0"/>
            <a:chExt cx="5160264" cy="62958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4"/>
              <a:stretch>
                <a:fillRect l="-41561" r="-4156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0436461">
            <a:off x="11737212" y="-46847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64000" y="3263037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64000" y="8062603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53798" y="654741"/>
            <a:ext cx="5250530" cy="2224912"/>
          </a:xfrm>
          <a:custGeom>
            <a:avLst/>
            <a:gdLst/>
            <a:ahLst/>
            <a:cxnLst/>
            <a:rect l="l" t="t" r="r" b="b"/>
            <a:pathLst>
              <a:path w="5250530" h="2224912">
                <a:moveTo>
                  <a:pt x="0" y="0"/>
                </a:moveTo>
                <a:lnTo>
                  <a:pt x="5250530" y="0"/>
                </a:lnTo>
                <a:lnTo>
                  <a:pt x="5250530" y="2224912"/>
                </a:lnTo>
                <a:lnTo>
                  <a:pt x="0" y="2224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10165" y="1278936"/>
            <a:ext cx="5389281" cy="61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3"/>
              </a:lnSpc>
            </a:pPr>
            <a:r>
              <a:rPr lang="en-US" sz="3669">
                <a:solidFill>
                  <a:srgbClr val="FFFFFF"/>
                </a:solidFill>
                <a:cs typeface="Kufyan Arabic"/>
              </a:rPr>
              <a:t>وسم رسم الجدول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5082" y="3480308"/>
            <a:ext cx="5193591" cy="114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2"/>
              </a:lnSpc>
              <a:spcBef>
                <a:spcPct val="0"/>
              </a:spcBef>
            </a:pPr>
            <a:r>
              <a:rPr lang="en-US" sz="3557">
                <a:solidFill>
                  <a:srgbClr val="FFFFFF"/>
                </a:solidFill>
                <a:cs typeface="Kufyan Arabic"/>
              </a:rPr>
              <a:t>خاصية تحدد سمك حدود الجدول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62346" y="6054000"/>
            <a:ext cx="5166326" cy="114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7"/>
              </a:lnSpc>
            </a:pPr>
            <a:r>
              <a:rPr lang="en-US" sz="3569">
                <a:solidFill>
                  <a:srgbClr val="FFFFFF"/>
                </a:solidFill>
                <a:cs typeface="Kufyan Arabic"/>
              </a:rPr>
              <a:t>وسم إضافة سطر في الجدول</a:t>
            </a:r>
          </a:p>
          <a:p>
            <a:pPr marL="0" lvl="0" indent="0" algn="ctr">
              <a:lnSpc>
                <a:spcPts val="4497"/>
              </a:lnSpc>
              <a:spcBef>
                <a:spcPct val="0"/>
              </a:spcBef>
            </a:pPr>
            <a:endParaRPr lang="en-US" sz="3569">
              <a:solidFill>
                <a:srgbClr val="FFFFFF"/>
              </a:solidFill>
              <a:cs typeface="Kufyan Arab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69615" y="8431333"/>
            <a:ext cx="5551789" cy="56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  <a:spcBef>
                <a:spcPct val="0"/>
              </a:spcBef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وسم إضافة عمود في الجدول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4328" y="1101451"/>
            <a:ext cx="4256332" cy="77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26"/>
              </a:lnSpc>
              <a:spcBef>
                <a:spcPct val="0"/>
              </a:spcBef>
            </a:pPr>
            <a:r>
              <a:rPr lang="en-US" sz="4584">
                <a:solidFill>
                  <a:srgbClr val="FFCD72"/>
                </a:solidFill>
                <a:latin typeface="Bagel Fat One"/>
              </a:rPr>
              <a:t>TABLE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3582054"/>
            <a:ext cx="4256332" cy="64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2"/>
              </a:lnSpc>
              <a:spcBef>
                <a:spcPct val="0"/>
              </a:spcBef>
            </a:pPr>
            <a:r>
              <a:rPr lang="en-US" sz="3784">
                <a:solidFill>
                  <a:srgbClr val="FFCD72"/>
                </a:solidFill>
                <a:latin typeface="Bagel Fat One"/>
              </a:rPr>
              <a:t>BORDER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4328" y="5948752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TR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8299008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TD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45730" y="1309997"/>
            <a:ext cx="503477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>
                <a:solidFill>
                  <a:srgbClr val="FFFFFF"/>
                </a:solidFill>
                <a:latin typeface="Air Strip Arabic"/>
                <a:cs typeface="Air Strip Arabic"/>
              </a:rPr>
              <a:t>الجداول TABLES</a:t>
            </a:r>
          </a:p>
        </p:txBody>
      </p:sp>
      <p:sp>
        <p:nvSpPr>
          <p:cNvPr id="24" name="Freeform 24"/>
          <p:cNvSpPr/>
          <p:nvPr/>
        </p:nvSpPr>
        <p:spPr>
          <a:xfrm rot="3397026">
            <a:off x="1240705" y="3990113"/>
            <a:ext cx="6478684" cy="6515453"/>
          </a:xfrm>
          <a:custGeom>
            <a:avLst/>
            <a:gdLst/>
            <a:ahLst/>
            <a:cxnLst/>
            <a:rect l="l" t="t" r="r" b="b"/>
            <a:pathLst>
              <a:path w="6478684" h="6515453">
                <a:moveTo>
                  <a:pt x="0" y="0"/>
                </a:moveTo>
                <a:lnTo>
                  <a:pt x="6478684" y="0"/>
                </a:lnTo>
                <a:lnTo>
                  <a:pt x="6478684" y="6515453"/>
                </a:lnTo>
                <a:lnTo>
                  <a:pt x="0" y="6515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520842" y="5637352"/>
            <a:ext cx="3917530" cy="1811858"/>
          </a:xfrm>
          <a:custGeom>
            <a:avLst/>
            <a:gdLst/>
            <a:ahLst/>
            <a:cxnLst/>
            <a:rect l="l" t="t" r="r" b="b"/>
            <a:pathLst>
              <a:path w="3917530" h="1811858">
                <a:moveTo>
                  <a:pt x="0" y="0"/>
                </a:moveTo>
                <a:lnTo>
                  <a:pt x="3917530" y="0"/>
                </a:lnTo>
                <a:lnTo>
                  <a:pt x="3917530" y="1811858"/>
                </a:lnTo>
                <a:lnTo>
                  <a:pt x="0" y="1811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438372" y="5577277"/>
            <a:ext cx="3130490" cy="84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6"/>
              </a:lnSpc>
              <a:spcBef>
                <a:spcPct val="0"/>
              </a:spcBef>
            </a:pPr>
            <a:r>
              <a:rPr lang="en-US" sz="4989">
                <a:solidFill>
                  <a:srgbClr val="000000"/>
                </a:solidFill>
                <a:cs typeface="Air Strip Arabic"/>
              </a:rPr>
              <a:t>مثال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32556" y="5924071"/>
            <a:ext cx="3694102" cy="11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6"/>
              </a:lnSpc>
            </a:pPr>
            <a:r>
              <a:rPr lang="en-US" sz="2709" spc="43">
                <a:solidFill>
                  <a:srgbClr val="FFFFFF"/>
                </a:solidFill>
                <a:cs typeface="Kufyan Arabic"/>
              </a:rPr>
              <a:t>رسم جدول به سطر واحد وعمودان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6462" y="7623498"/>
            <a:ext cx="7166981" cy="21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</a:rPr>
              <a:t>&lt;table border=1&gt;</a:t>
            </a:r>
          </a:p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</a:rPr>
              <a:t>&lt;tr&gt;</a:t>
            </a:r>
          </a:p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  <a:cs typeface="IreneFlorentina"/>
              </a:rPr>
              <a:t>&lt;td&gt; الخلية الأولى&lt;/td&gt;  &lt;td&gt;الخلية الثانية&lt;/td&gt;</a:t>
            </a:r>
          </a:p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</a:rPr>
              <a:t>&lt;/tr&gt;</a:t>
            </a:r>
          </a:p>
          <a:p>
            <a:pPr>
              <a:lnSpc>
                <a:spcPts val="3301"/>
              </a:lnSpc>
              <a:spcBef>
                <a:spcPct val="0"/>
              </a:spcBef>
            </a:pPr>
            <a:endParaRPr lang="en-US" sz="2392">
              <a:solidFill>
                <a:srgbClr val="FFFFFF"/>
              </a:solidFill>
              <a:latin typeface="IreneFlorenti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98228" y="3381386"/>
            <a:ext cx="0" cy="5876914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6773129" y="2519436"/>
            <a:ext cx="5351509" cy="6697427"/>
          </a:xfrm>
          <a:custGeom>
            <a:avLst/>
            <a:gdLst/>
            <a:ahLst/>
            <a:cxnLst/>
            <a:rect l="l" t="t" r="r" b="b"/>
            <a:pathLst>
              <a:path w="5351509" h="6697427">
                <a:moveTo>
                  <a:pt x="0" y="0"/>
                </a:moveTo>
                <a:lnTo>
                  <a:pt x="5351508" y="0"/>
                </a:lnTo>
                <a:lnTo>
                  <a:pt x="5351508" y="6697427"/>
                </a:lnTo>
                <a:lnTo>
                  <a:pt x="0" y="66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18521" y="5547848"/>
            <a:ext cx="5060724" cy="371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3084">
                <a:solidFill>
                  <a:srgbClr val="FFFFFF"/>
                </a:solidFill>
                <a:latin typeface="Kufyan Arabic"/>
                <a:cs typeface="Kufyan Arabic"/>
              </a:rPr>
              <a:t>هي مجموعة من البيانات النصية كالعناوين والفقرات أو غير النصية كالصوتيات، الصور التي يتم وصفها بلغة HTML  ويمكن عرضها باستعمال المتصفح</a:t>
            </a:r>
          </a:p>
          <a:p>
            <a:pPr marL="0" lvl="0" indent="0" algn="ctr">
              <a:lnSpc>
                <a:spcPts val="4935"/>
              </a:lnSpc>
            </a:pPr>
            <a:endParaRPr lang="en-US" sz="3084">
              <a:solidFill>
                <a:srgbClr val="FFFFFF"/>
              </a:solidFill>
              <a:latin typeface="Kufyan Arabic"/>
              <a:cs typeface="Kufyan Arabic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041425" y="3009877"/>
            <a:ext cx="814916" cy="1179483"/>
          </a:xfrm>
          <a:custGeom>
            <a:avLst/>
            <a:gdLst/>
            <a:ahLst/>
            <a:cxnLst/>
            <a:rect l="l" t="t" r="r" b="b"/>
            <a:pathLst>
              <a:path w="814916" h="1179483">
                <a:moveTo>
                  <a:pt x="0" y="0"/>
                </a:moveTo>
                <a:lnTo>
                  <a:pt x="814916" y="0"/>
                </a:lnTo>
                <a:lnTo>
                  <a:pt x="814916" y="1179484"/>
                </a:lnTo>
                <a:lnTo>
                  <a:pt x="0" y="1179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2153" y="3009877"/>
            <a:ext cx="1050189" cy="1061772"/>
          </a:xfrm>
          <a:custGeom>
            <a:avLst/>
            <a:gdLst/>
            <a:ahLst/>
            <a:cxnLst/>
            <a:rect l="l" t="t" r="r" b="b"/>
            <a:pathLst>
              <a:path w="1050189" h="1061772">
                <a:moveTo>
                  <a:pt x="0" y="0"/>
                </a:moveTo>
                <a:lnTo>
                  <a:pt x="1050189" y="0"/>
                </a:lnTo>
                <a:lnTo>
                  <a:pt x="1050189" y="1061772"/>
                </a:lnTo>
                <a:lnTo>
                  <a:pt x="0" y="1061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6150721">
            <a:off x="5693785" y="4828425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717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666200" y="-186421"/>
            <a:ext cx="6254290" cy="10287000"/>
            <a:chOff x="0" y="0"/>
            <a:chExt cx="3860673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11"/>
              <a:stretch>
                <a:fillRect l="-73436" r="-73436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7172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43065" y="253245"/>
            <a:ext cx="9976375" cy="2194803"/>
          </a:xfrm>
          <a:custGeom>
            <a:avLst/>
            <a:gdLst/>
            <a:ahLst/>
            <a:cxnLst/>
            <a:rect l="l" t="t" r="r" b="b"/>
            <a:pathLst>
              <a:path w="9976375" h="2194803">
                <a:moveTo>
                  <a:pt x="0" y="0"/>
                </a:moveTo>
                <a:lnTo>
                  <a:pt x="9976375" y="0"/>
                </a:lnTo>
                <a:lnTo>
                  <a:pt x="9976375" y="2194802"/>
                </a:lnTo>
                <a:lnTo>
                  <a:pt x="0" y="21948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94506" y="850583"/>
            <a:ext cx="947349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5"/>
              </a:lnSpc>
              <a:spcBef>
                <a:spcPct val="0"/>
              </a:spcBef>
            </a:pPr>
            <a:r>
              <a:rPr lang="en-US" sz="6621">
                <a:solidFill>
                  <a:srgbClr val="FFFFFF"/>
                </a:solidFill>
                <a:latin typeface="Air Strip Arabic"/>
                <a:cs typeface="Air Strip Arabic"/>
              </a:rPr>
              <a:t>لغة HTML -صفحة الويب</a:t>
            </a:r>
          </a:p>
        </p:txBody>
      </p:sp>
      <p:sp>
        <p:nvSpPr>
          <p:cNvPr id="23" name="Freeform 23"/>
          <p:cNvSpPr/>
          <p:nvPr/>
        </p:nvSpPr>
        <p:spPr>
          <a:xfrm>
            <a:off x="371493" y="2560873"/>
            <a:ext cx="5351509" cy="6697427"/>
          </a:xfrm>
          <a:custGeom>
            <a:avLst/>
            <a:gdLst/>
            <a:ahLst/>
            <a:cxnLst/>
            <a:rect l="l" t="t" r="r" b="b"/>
            <a:pathLst>
              <a:path w="5351509" h="6697427">
                <a:moveTo>
                  <a:pt x="0" y="0"/>
                </a:moveTo>
                <a:lnTo>
                  <a:pt x="5351509" y="0"/>
                </a:lnTo>
                <a:lnTo>
                  <a:pt x="5351509" y="6697427"/>
                </a:lnTo>
                <a:lnTo>
                  <a:pt x="0" y="66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61242" y="5439518"/>
            <a:ext cx="5060724" cy="347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4"/>
              </a:lnSpc>
            </a:pPr>
            <a:r>
              <a:rPr lang="en-US" sz="2884">
                <a:solidFill>
                  <a:srgbClr val="FFFFFF"/>
                </a:solidFill>
                <a:latin typeface="Kufyan Arabic"/>
                <a:cs typeface="Kufyan Arabic"/>
              </a:rPr>
              <a:t>هي اختصار لــ Hyper Text Markup Language وهي لغة وصفية تستعمل لتصميم المواقع الإلكترونية، وتعتمد على ما يسمى بالوسوم Balise في وصف مكونات الصفحات وتحديد تنسيقاتها.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3592" y="4605049"/>
            <a:ext cx="5060724" cy="63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2"/>
              </a:lnSpc>
              <a:spcBef>
                <a:spcPct val="0"/>
              </a:spcBef>
            </a:pPr>
            <a:r>
              <a:rPr lang="en-US" sz="3784">
                <a:solidFill>
                  <a:srgbClr val="FFCD72"/>
                </a:solidFill>
                <a:latin typeface="Air Strip Arabic"/>
                <a:cs typeface="Air Strip Arabic"/>
              </a:rPr>
              <a:t>لغة HTML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10158" y="4614574"/>
            <a:ext cx="5060724" cy="59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6"/>
              </a:lnSpc>
              <a:spcBef>
                <a:spcPct val="0"/>
              </a:spcBef>
            </a:pPr>
            <a:r>
              <a:rPr lang="en-US" sz="3584">
                <a:solidFill>
                  <a:srgbClr val="FFCD72"/>
                </a:solidFill>
                <a:cs typeface="Air Strip Arabic"/>
              </a:rPr>
              <a:t>صفحة الويب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150"/>
            <a:ext cx="18288000" cy="3096500"/>
          </a:xfrm>
          <a:custGeom>
            <a:avLst/>
            <a:gdLst/>
            <a:ahLst/>
            <a:cxnLst/>
            <a:rect l="l" t="t" r="r" b="b"/>
            <a:pathLst>
              <a:path w="18288000" h="3096500">
                <a:moveTo>
                  <a:pt x="0" y="0"/>
                </a:moveTo>
                <a:lnTo>
                  <a:pt x="18288000" y="0"/>
                </a:lnTo>
                <a:lnTo>
                  <a:pt x="18288000" y="3096500"/>
                </a:lnTo>
                <a:lnTo>
                  <a:pt x="0" y="309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t="-204328" b="-20432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58298" y="1028700"/>
            <a:ext cx="13751060" cy="10287000"/>
            <a:chOff x="0" y="0"/>
            <a:chExt cx="362167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1678" cy="2709333"/>
            </a:xfrm>
            <a:custGeom>
              <a:avLst/>
              <a:gdLst/>
              <a:ahLst/>
              <a:cxnLst/>
              <a:rect l="l" t="t" r="r" b="b"/>
              <a:pathLst>
                <a:path w="3621678" h="2709333">
                  <a:moveTo>
                    <a:pt x="0" y="0"/>
                  </a:moveTo>
                  <a:lnTo>
                    <a:pt x="3621678" y="0"/>
                  </a:lnTo>
                  <a:lnTo>
                    <a:pt x="36216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2167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876525" y="6586608"/>
          <a:ext cx="11946071" cy="3531263"/>
        </p:xfrm>
        <a:graphic>
          <a:graphicData uri="http://schemas.openxmlformats.org/drawingml/2006/table">
            <a:tbl>
              <a:tblPr/>
              <a:tblGrid>
                <a:gridCol w="60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6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8493">
                <a:tc>
                  <a:txBody>
                    <a:bodyPr/>
                    <a:lstStyle/>
                    <a:p>
                      <a:pPr algn="ctr">
                        <a:lnSpc>
                          <a:spcPts val="3482"/>
                        </a:lnSpc>
                        <a:defRPr/>
                      </a:pPr>
                      <a:r>
                        <a:rPr lang="en-US" sz="2487">
                          <a:solidFill>
                            <a:srgbClr val="000000"/>
                          </a:solidFill>
                          <a:latin typeface="Air Strip Arabic"/>
                          <a:cs typeface="Air Strip Arabic"/>
                        </a:rPr>
                        <a:t>النتيجة (الوظيفة)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32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1"/>
                        </a:lnSpc>
                        <a:defRPr/>
                      </a:pPr>
                      <a:r>
                        <a:rPr lang="en-US" sz="2487" spc="-47">
                          <a:solidFill>
                            <a:srgbClr val="000000"/>
                          </a:solidFill>
                          <a:cs typeface="Air Strip Arabic"/>
                        </a:rPr>
                        <a:t>الوسم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3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385">
                <a:tc>
                  <a:txBody>
                    <a:bodyPr/>
                    <a:lstStyle/>
                    <a:p>
                      <a:pPr algn="ctr">
                        <a:lnSpc>
                          <a:spcPts val="3147"/>
                        </a:lnSpc>
                        <a:defRPr/>
                      </a:pPr>
                      <a:r>
                        <a:rPr lang="en-US" sz="2887" spc="-54">
                          <a:solidFill>
                            <a:srgbClr val="FFFFFF"/>
                          </a:solidFill>
                          <a:cs typeface="Kufyan Arabic"/>
                        </a:rPr>
                        <a:t>كتابة نص أو كلمة بشكل مائل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47"/>
                        </a:lnSpc>
                        <a:defRPr/>
                      </a:pPr>
                      <a:r>
                        <a:rPr lang="en-US" sz="2887" spc="-54">
                          <a:solidFill>
                            <a:srgbClr val="1DEC47"/>
                          </a:solidFill>
                          <a:latin typeface="Kufyan Arabic Heavy"/>
                        </a:rPr>
                        <a:t>&lt;em &gt;</a:t>
                      </a:r>
                      <a:r>
                        <a:rPr lang="en-US" sz="2887" spc="-54">
                          <a:solidFill>
                            <a:srgbClr val="FFFFFF"/>
                          </a:solidFill>
                          <a:latin typeface="Kufyan Arabic Heavy"/>
                          <a:cs typeface="Kufyan Arabic Heavy"/>
                        </a:rPr>
                        <a:t>     النص أو الكلمة  </a:t>
                      </a:r>
                      <a:r>
                        <a:rPr lang="en-US" sz="2887" spc="-54">
                          <a:solidFill>
                            <a:srgbClr val="1DEC47"/>
                          </a:solidFill>
                          <a:latin typeface="Kufyan Arabic Heavy"/>
                        </a:rPr>
                        <a:t>&lt;/em&gt;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1385">
                <a:tc>
                  <a:txBody>
                    <a:bodyPr/>
                    <a:lstStyle/>
                    <a:p>
                      <a:pPr algn="ctr">
                        <a:lnSpc>
                          <a:spcPts val="3147"/>
                        </a:lnSpc>
                        <a:defRPr/>
                      </a:pPr>
                      <a:r>
                        <a:rPr lang="en-US" sz="2887" spc="-54">
                          <a:solidFill>
                            <a:srgbClr val="FFFFFF"/>
                          </a:solidFill>
                          <a:cs typeface="Kufyan Arabic"/>
                        </a:rPr>
                        <a:t>كتابة نص أو كلمة بخط غليظ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47"/>
                        </a:lnSpc>
                        <a:defRPr/>
                      </a:pPr>
                      <a:r>
                        <a:rPr lang="en-US" sz="2887" spc="-54">
                          <a:solidFill>
                            <a:srgbClr val="1DEC47"/>
                          </a:solidFill>
                          <a:latin typeface="Kufyan Arabic Heavy"/>
                        </a:rPr>
                        <a:t>&lt;b &gt; </a:t>
                      </a:r>
                      <a:r>
                        <a:rPr lang="en-US" sz="2887" spc="-54">
                          <a:solidFill>
                            <a:srgbClr val="FFFFFF"/>
                          </a:solidFill>
                          <a:latin typeface="Kufyan Arabic Heavy"/>
                          <a:cs typeface="Kufyan Arabic Heavy"/>
                        </a:rPr>
                        <a:t>    النص أو الكلمة  </a:t>
                      </a:r>
                      <a:r>
                        <a:rPr lang="en-US" sz="2887" spc="-54">
                          <a:solidFill>
                            <a:srgbClr val="1DEC47"/>
                          </a:solidFill>
                          <a:latin typeface="Kufyan Arabic Heavy"/>
                        </a:rPr>
                        <a:t>&lt;/b&gt;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5085752" y="5400739"/>
            <a:ext cx="7315200" cy="352566"/>
          </a:xfrm>
          <a:custGeom>
            <a:avLst/>
            <a:gdLst/>
            <a:ahLst/>
            <a:cxnLst/>
            <a:rect l="l" t="t" r="r" b="b"/>
            <a:pathLst>
              <a:path w="7315200" h="352566">
                <a:moveTo>
                  <a:pt x="0" y="0"/>
                </a:moveTo>
                <a:lnTo>
                  <a:pt x="7315200" y="0"/>
                </a:lnTo>
                <a:lnTo>
                  <a:pt x="7315200" y="352566"/>
                </a:lnTo>
                <a:lnTo>
                  <a:pt x="0" y="352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46733" y="3501385"/>
            <a:ext cx="12405655" cy="143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3"/>
              </a:lnSpc>
            </a:pPr>
            <a:r>
              <a:rPr lang="en-US" sz="3384" u="none" strike="noStrike" spc="54">
                <a:solidFill>
                  <a:srgbClr val="FFFFFF"/>
                </a:solidFill>
                <a:latin typeface="Kufyan Arabic"/>
                <a:cs typeface="Kufyan Arabic"/>
              </a:rPr>
              <a:t>هو ترميز يستعمل لتحديد أو وصف مكونات الصفحة، يتكون في الغالب من جزئيين وسم بداية ووسم نهاية ويستعمل فيه الرمزين (&gt; , &lt;).</a:t>
            </a:r>
          </a:p>
        </p:txBody>
      </p:sp>
      <p:sp>
        <p:nvSpPr>
          <p:cNvPr id="9" name="Freeform 9"/>
          <p:cNvSpPr/>
          <p:nvPr/>
        </p:nvSpPr>
        <p:spPr>
          <a:xfrm>
            <a:off x="2310356" y="3361567"/>
            <a:ext cx="13078409" cy="1781933"/>
          </a:xfrm>
          <a:custGeom>
            <a:avLst/>
            <a:gdLst/>
            <a:ahLst/>
            <a:cxnLst/>
            <a:rect l="l" t="t" r="r" b="b"/>
            <a:pathLst>
              <a:path w="13078409" h="1781933">
                <a:moveTo>
                  <a:pt x="0" y="0"/>
                </a:moveTo>
                <a:lnTo>
                  <a:pt x="13078409" y="0"/>
                </a:lnTo>
                <a:lnTo>
                  <a:pt x="13078409" y="1781933"/>
                </a:lnTo>
                <a:lnTo>
                  <a:pt x="0" y="1781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20503" y="1595875"/>
            <a:ext cx="824569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Air Strip Arabic"/>
              </a:rPr>
              <a:t> </a:t>
            </a:r>
            <a:r>
              <a:rPr lang="en-US" sz="8020">
                <a:solidFill>
                  <a:srgbClr val="FFFFFF"/>
                </a:solidFill>
                <a:latin typeface="Air Strip Arabic"/>
                <a:cs typeface="Air Strip Arabic"/>
              </a:rPr>
              <a:t>الوسم Balise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15186" y="5791405"/>
            <a:ext cx="4256332" cy="69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  <a:spcBef>
                <a:spcPct val="0"/>
              </a:spcBef>
            </a:pPr>
            <a:r>
              <a:rPr lang="en-US" sz="4184">
                <a:solidFill>
                  <a:srgbClr val="1DEC47"/>
                </a:solidFill>
                <a:cs typeface="Air Strip Arabic"/>
              </a:rPr>
              <a:t>أمثلة</a:t>
            </a:r>
          </a:p>
        </p:txBody>
      </p:sp>
      <p:sp>
        <p:nvSpPr>
          <p:cNvPr id="12" name="Freeform 12"/>
          <p:cNvSpPr/>
          <p:nvPr/>
        </p:nvSpPr>
        <p:spPr>
          <a:xfrm>
            <a:off x="4547872" y="1274359"/>
            <a:ext cx="8318329" cy="1830032"/>
          </a:xfrm>
          <a:custGeom>
            <a:avLst/>
            <a:gdLst/>
            <a:ahLst/>
            <a:cxnLst/>
            <a:rect l="l" t="t" r="r" b="b"/>
            <a:pathLst>
              <a:path w="8318329" h="1830032">
                <a:moveTo>
                  <a:pt x="0" y="0"/>
                </a:moveTo>
                <a:lnTo>
                  <a:pt x="8318330" y="0"/>
                </a:lnTo>
                <a:lnTo>
                  <a:pt x="8318330" y="1830033"/>
                </a:lnTo>
                <a:lnTo>
                  <a:pt x="0" y="1830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3977"/>
            <a:ext cx="6949737" cy="8479185"/>
            <a:chOff x="0" y="0"/>
            <a:chExt cx="5160264" cy="6295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12168" r="-1216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36461">
            <a:off x="13396419" y="-192826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86289" y="3249996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3208335" y="6791219"/>
            <a:ext cx="6728013" cy="5246370"/>
            <a:chOff x="0" y="0"/>
            <a:chExt cx="6350000" cy="4951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7"/>
              <a:stretch>
                <a:fillRect l="-22537" r="-22537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86289" y="8053260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137237" y="1370632"/>
            <a:ext cx="5389281" cy="45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89"/>
              </a:lnSpc>
            </a:pPr>
            <a:r>
              <a:rPr lang="en-US" sz="2769">
                <a:solidFill>
                  <a:srgbClr val="FFFFFF"/>
                </a:solidFill>
                <a:latin typeface="Kufyan Arabic"/>
                <a:cs typeface="Kufyan Arabic"/>
              </a:rPr>
              <a:t>•وسم يحدد بداية ونهاية صفحة الويب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8144" y="3505723"/>
            <a:ext cx="5209934" cy="83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7"/>
              </a:lnSpc>
              <a:spcBef>
                <a:spcPct val="0"/>
              </a:spcBef>
            </a:pPr>
            <a:r>
              <a:rPr lang="en-US" sz="2569" u="none" strike="noStrike">
                <a:solidFill>
                  <a:srgbClr val="FFFFFF"/>
                </a:solidFill>
                <a:cs typeface="Kufyan Arabic"/>
              </a:rPr>
              <a:t>وسم يتضمن المعلومات العامة عن صفحة الويب كالعنوان واللغة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9418" y="5869684"/>
            <a:ext cx="4884918" cy="133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9"/>
              </a:lnSpc>
              <a:spcBef>
                <a:spcPct val="0"/>
              </a:spcBef>
            </a:pPr>
            <a:r>
              <a:rPr lang="en-US" sz="2769" u="none" strike="noStrike">
                <a:solidFill>
                  <a:srgbClr val="FFFFFF"/>
                </a:solidFill>
                <a:cs typeface="Kufyan Arabic"/>
              </a:rPr>
              <a:t>وسم لعنوان صفحة الويب الذي يظهر في شريط عنوان المتصفح</a:t>
            </a:r>
          </a:p>
          <a:p>
            <a:pPr marL="0" lvl="0" indent="0" algn="l">
              <a:lnSpc>
                <a:spcPts val="3489"/>
              </a:lnSpc>
              <a:spcBef>
                <a:spcPct val="0"/>
              </a:spcBef>
            </a:pPr>
            <a:endParaRPr lang="en-US" sz="2769" u="none" strike="noStrike">
              <a:solidFill>
                <a:srgbClr val="FFFFFF"/>
              </a:solidFill>
              <a:cs typeface="Kufyan Arab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934161" y="8329592"/>
            <a:ext cx="4997900" cy="83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7"/>
              </a:lnSpc>
              <a:spcBef>
                <a:spcPct val="0"/>
              </a:spcBef>
            </a:pPr>
            <a:r>
              <a:rPr lang="en-US" sz="2569" u="none" strike="noStrike">
                <a:solidFill>
                  <a:srgbClr val="FFFFFF"/>
                </a:solidFill>
                <a:cs typeface="Kufyan Arabic"/>
              </a:rPr>
              <a:t>وسم يحدد جميع العناصر التي تظهر عند عرض الصفحة باستعمال المتصفح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995900"/>
            <a:ext cx="4256332" cy="69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  <a:spcBef>
                <a:spcPct val="0"/>
              </a:spcBef>
            </a:pPr>
            <a:r>
              <a:rPr lang="en-US" sz="4184">
                <a:solidFill>
                  <a:srgbClr val="FFCD72"/>
                </a:solidFill>
                <a:latin typeface="Bagel Fat One"/>
              </a:rPr>
              <a:t>HTML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4328" y="3562813"/>
            <a:ext cx="4256332" cy="69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  <a:spcBef>
                <a:spcPct val="0"/>
              </a:spcBef>
            </a:pPr>
            <a:r>
              <a:rPr lang="en-US" sz="4184">
                <a:solidFill>
                  <a:srgbClr val="FFCD72"/>
                </a:solidFill>
                <a:latin typeface="Bagel Fat One"/>
              </a:rPr>
              <a:t>HEAD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5958277"/>
            <a:ext cx="4256332" cy="69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  <a:spcBef>
                <a:spcPct val="0"/>
              </a:spcBef>
            </a:pPr>
            <a:r>
              <a:rPr lang="en-US" sz="4184">
                <a:solidFill>
                  <a:srgbClr val="FFCD72"/>
                </a:solidFill>
                <a:latin typeface="Bagel Fat One"/>
              </a:rPr>
              <a:t>TITLE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4328" y="8472348"/>
            <a:ext cx="4256332" cy="694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4"/>
              </a:lnSpc>
              <a:spcBef>
                <a:spcPct val="0"/>
              </a:spcBef>
            </a:pPr>
            <a:r>
              <a:rPr lang="en-US" sz="4184">
                <a:solidFill>
                  <a:srgbClr val="FFCD72"/>
                </a:solidFill>
                <a:latin typeface="Bagel Fat One"/>
              </a:rPr>
              <a:t>BODY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50564" y="395597"/>
            <a:ext cx="4365094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 u="none" strike="noStrike">
                <a:solidFill>
                  <a:srgbClr val="FFFFFF"/>
                </a:solidFill>
                <a:cs typeface="Air Strip Arabic"/>
              </a:rPr>
              <a:t>وسوم هيكل صحفة الويب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57851" y="-64767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82056" y="4214516"/>
            <a:ext cx="11385890" cy="524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&lt;html&gt; 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endParaRPr lang="en-US" sz="2752">
              <a:solidFill>
                <a:srgbClr val="FFFFFF"/>
              </a:solidFill>
              <a:latin typeface="IreneFlorentina"/>
            </a:endParaRP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&lt;head&gt;  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                 &lt;title&gt; …………….&lt;/title&gt;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&lt;/head&gt;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endParaRPr lang="en-US" sz="2752">
              <a:solidFill>
                <a:srgbClr val="FFFFFF"/>
              </a:solidFill>
              <a:latin typeface="IreneFlorentina"/>
            </a:endParaRP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&lt; body   bgcolor=”black”  text=”white”     dir="rtl" &gt;   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   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&lt;/body&gt;</a:t>
            </a:r>
          </a:p>
          <a:p>
            <a:pPr>
              <a:lnSpc>
                <a:spcPts val="3798"/>
              </a:lnSpc>
              <a:spcBef>
                <a:spcPct val="0"/>
              </a:spcBef>
            </a:pPr>
            <a:endParaRPr lang="en-US" sz="2752">
              <a:solidFill>
                <a:srgbClr val="FFFFFF"/>
              </a:solidFill>
              <a:latin typeface="IreneFlorentina"/>
            </a:endParaRPr>
          </a:p>
          <a:p>
            <a:pPr>
              <a:lnSpc>
                <a:spcPts val="3798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&lt;/html&gt;</a:t>
            </a:r>
          </a:p>
        </p:txBody>
      </p:sp>
      <p:sp>
        <p:nvSpPr>
          <p:cNvPr id="8" name="Freeform 8"/>
          <p:cNvSpPr/>
          <p:nvPr/>
        </p:nvSpPr>
        <p:spPr>
          <a:xfrm>
            <a:off x="2953833" y="3757318"/>
            <a:ext cx="11814113" cy="6172874"/>
          </a:xfrm>
          <a:custGeom>
            <a:avLst/>
            <a:gdLst/>
            <a:ahLst/>
            <a:cxnLst/>
            <a:rect l="l" t="t" r="r" b="b"/>
            <a:pathLst>
              <a:path w="11814113" h="6172874">
                <a:moveTo>
                  <a:pt x="0" y="0"/>
                </a:moveTo>
                <a:lnTo>
                  <a:pt x="11814113" y="0"/>
                </a:lnTo>
                <a:lnTo>
                  <a:pt x="11814113" y="6172874"/>
                </a:lnTo>
                <a:lnTo>
                  <a:pt x="0" y="617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89114" y="51818"/>
            <a:ext cx="7697306" cy="3560004"/>
          </a:xfrm>
          <a:custGeom>
            <a:avLst/>
            <a:gdLst/>
            <a:ahLst/>
            <a:cxnLst/>
            <a:rect l="l" t="t" r="r" b="b"/>
            <a:pathLst>
              <a:path w="7697306" h="3560004">
                <a:moveTo>
                  <a:pt x="0" y="0"/>
                </a:moveTo>
                <a:lnTo>
                  <a:pt x="7697306" y="0"/>
                </a:lnTo>
                <a:lnTo>
                  <a:pt x="7697306" y="3560004"/>
                </a:lnTo>
                <a:lnTo>
                  <a:pt x="0" y="3560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47754" y="948681"/>
            <a:ext cx="7096648" cy="234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صفحة ويب بخلفية سوداء ونص بلون أبيض واتجاه الكتابة من اليمين إلى اليسار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1519" y="1086802"/>
            <a:ext cx="4256332" cy="114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  <a:spcBef>
                <a:spcPct val="0"/>
              </a:spcBef>
            </a:pPr>
            <a:r>
              <a:rPr lang="en-US" sz="6784">
                <a:solidFill>
                  <a:srgbClr val="000000"/>
                </a:solidFill>
                <a:cs typeface="Air Strip Arabic"/>
              </a:rPr>
              <a:t>مثال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3977"/>
            <a:ext cx="6949737" cy="8479185"/>
            <a:chOff x="0" y="0"/>
            <a:chExt cx="5160264" cy="6295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57970" r="-5797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36461">
            <a:off x="13396419" y="-192826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86289" y="3249996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3484870" y="7519081"/>
            <a:ext cx="6728013" cy="5246370"/>
            <a:chOff x="0" y="0"/>
            <a:chExt cx="6350000" cy="4951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7"/>
              <a:stretch>
                <a:fillRect l="-8520" r="-8520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86289" y="8053260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116181" y="1088366"/>
            <a:ext cx="5389281" cy="89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89"/>
              </a:lnSpc>
            </a:pPr>
            <a:r>
              <a:rPr lang="en-US" sz="2769">
                <a:solidFill>
                  <a:srgbClr val="FFFFFF"/>
                </a:solidFill>
                <a:latin typeface="Kufyan Arabic"/>
                <a:cs typeface="Kufyan Arabic"/>
              </a:rPr>
              <a:t>وسم العنوان الرئيسي وحجمه المحدد بأحد الأرقام (من 1 إلى 6)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28144" y="3662314"/>
            <a:ext cx="5209934" cy="58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1"/>
              </a:lnSpc>
              <a:spcBef>
                <a:spcPct val="0"/>
              </a:spcBef>
            </a:pPr>
            <a:r>
              <a:rPr lang="en-US" sz="3469">
                <a:solidFill>
                  <a:srgbClr val="FFFFFF"/>
                </a:solidFill>
                <a:cs typeface="Kufyan Arabic"/>
              </a:rPr>
              <a:t>وسم الفقرة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9418" y="5869684"/>
            <a:ext cx="4884918" cy="133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769">
                <a:solidFill>
                  <a:srgbClr val="FFFFFF"/>
                </a:solidFill>
                <a:latin typeface="Kufyan Arabic"/>
                <a:cs typeface="Kufyan Arabic"/>
              </a:rPr>
              <a:t>•خاصية المحاذاة تضاف إلى النص وتعبر عن  مكان كتابته  </a:t>
            </a:r>
          </a:p>
          <a:p>
            <a:pPr marL="0" lvl="0" indent="0" algn="l">
              <a:lnSpc>
                <a:spcPts val="3489"/>
              </a:lnSpc>
              <a:spcBef>
                <a:spcPct val="0"/>
              </a:spcBef>
            </a:pPr>
            <a:endParaRPr lang="en-US" sz="2769">
              <a:solidFill>
                <a:srgbClr val="FFFFFF"/>
              </a:solidFill>
              <a:latin typeface="Kufyan Arabic"/>
              <a:cs typeface="Kufyan Arab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28144" y="8491026"/>
            <a:ext cx="4997900" cy="58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1"/>
              </a:lnSpc>
              <a:spcBef>
                <a:spcPct val="0"/>
              </a:spcBef>
            </a:pPr>
            <a:r>
              <a:rPr lang="en-US" sz="3469">
                <a:solidFill>
                  <a:srgbClr val="FFFFFF"/>
                </a:solidFill>
                <a:cs typeface="Kufyan Arabic"/>
              </a:rPr>
              <a:t>خط أفقي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967325"/>
            <a:ext cx="4256332" cy="97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2"/>
              </a:lnSpc>
              <a:spcBef>
                <a:spcPct val="0"/>
              </a:spcBef>
            </a:pPr>
            <a:r>
              <a:rPr lang="en-US" sz="5784">
                <a:solidFill>
                  <a:srgbClr val="FFCD72"/>
                </a:solidFill>
                <a:latin typeface="Bagel Fat One"/>
              </a:rPr>
              <a:t>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15658" y="3320244"/>
            <a:ext cx="4256332" cy="99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20"/>
              </a:lnSpc>
              <a:spcBef>
                <a:spcPct val="0"/>
              </a:spcBef>
            </a:pPr>
            <a:r>
              <a:rPr lang="en-US" sz="5884">
                <a:solidFill>
                  <a:srgbClr val="FFCD72"/>
                </a:solidFill>
                <a:latin typeface="Bagel Fat One"/>
              </a:rPr>
              <a:t>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5958277"/>
            <a:ext cx="4256332" cy="62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4"/>
              </a:lnSpc>
              <a:spcBef>
                <a:spcPct val="0"/>
              </a:spcBef>
            </a:pPr>
            <a:r>
              <a:rPr lang="en-US" sz="3684">
                <a:solidFill>
                  <a:srgbClr val="FFCD72"/>
                </a:solidFill>
                <a:latin typeface="Bagel Fat One"/>
              </a:rPr>
              <a:t>ALIGN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4328" y="8299008"/>
            <a:ext cx="4256332" cy="75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8"/>
              </a:lnSpc>
              <a:spcBef>
                <a:spcPct val="0"/>
              </a:spcBef>
            </a:pPr>
            <a:r>
              <a:rPr lang="en-US" sz="4484">
                <a:solidFill>
                  <a:srgbClr val="FFCD72"/>
                </a:solidFill>
                <a:latin typeface="Bagel Fat One"/>
              </a:rPr>
              <a:t>HR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44547" y="586882"/>
            <a:ext cx="4365094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>
                <a:solidFill>
                  <a:srgbClr val="FFFFFF"/>
                </a:solidFill>
                <a:cs typeface="Air Strip Arabic"/>
              </a:rPr>
              <a:t>وسوم العناوين والفقرات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57851" y="-64767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28097" y="7349578"/>
            <a:ext cx="16127897" cy="5512809"/>
          </a:xfrm>
          <a:custGeom>
            <a:avLst/>
            <a:gdLst/>
            <a:ahLst/>
            <a:cxnLst/>
            <a:rect l="l" t="t" r="r" b="b"/>
            <a:pathLst>
              <a:path w="16127897" h="5512809">
                <a:moveTo>
                  <a:pt x="0" y="0"/>
                </a:moveTo>
                <a:lnTo>
                  <a:pt x="16127898" y="0"/>
                </a:lnTo>
                <a:lnTo>
                  <a:pt x="16127898" y="5512808"/>
                </a:lnTo>
                <a:lnTo>
                  <a:pt x="0" y="5512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397026">
            <a:off x="1269781" y="-558504"/>
            <a:ext cx="8379816" cy="8427374"/>
          </a:xfrm>
          <a:custGeom>
            <a:avLst/>
            <a:gdLst/>
            <a:ahLst/>
            <a:cxnLst/>
            <a:rect l="l" t="t" r="r" b="b"/>
            <a:pathLst>
              <a:path w="8379816" h="8427374">
                <a:moveTo>
                  <a:pt x="0" y="0"/>
                </a:moveTo>
                <a:lnTo>
                  <a:pt x="8379816" y="0"/>
                </a:lnTo>
                <a:lnTo>
                  <a:pt x="8379816" y="8427375"/>
                </a:lnTo>
                <a:lnTo>
                  <a:pt x="0" y="8427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84710" y="4257855"/>
            <a:ext cx="6463577" cy="149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6"/>
              </a:lnSpc>
            </a:pPr>
            <a:r>
              <a:rPr lang="en-US" sz="2852">
                <a:solidFill>
                  <a:srgbClr val="FFFFFF"/>
                </a:solidFill>
                <a:latin typeface="IreneFlorentina"/>
              </a:rPr>
              <a:t>&lt;h1&gt;     </a:t>
            </a:r>
            <a:r>
              <a:rPr lang="en-US" sz="2852">
                <a:solidFill>
                  <a:srgbClr val="FFC550"/>
                </a:solidFill>
                <a:cs typeface="IreneFlorentina"/>
              </a:rPr>
              <a:t>مديرية التربية </a:t>
            </a:r>
            <a:r>
              <a:rPr lang="en-US" sz="2852">
                <a:solidFill>
                  <a:srgbClr val="FFFFFF"/>
                </a:solidFill>
                <a:latin typeface="IreneFlorentina"/>
              </a:rPr>
              <a:t>   &lt;/h1&gt;</a:t>
            </a:r>
          </a:p>
          <a:p>
            <a:pPr algn="just">
              <a:lnSpc>
                <a:spcPts val="3936"/>
              </a:lnSpc>
            </a:pPr>
            <a:r>
              <a:rPr lang="en-US" sz="2852">
                <a:solidFill>
                  <a:srgbClr val="FFFFFF"/>
                </a:solidFill>
                <a:latin typeface="IreneFlorentina"/>
              </a:rPr>
              <a:t>&lt;h2&gt;    </a:t>
            </a:r>
            <a:r>
              <a:rPr lang="en-US" sz="2852">
                <a:solidFill>
                  <a:srgbClr val="FFC550"/>
                </a:solidFill>
                <a:latin typeface="IreneFlorentina"/>
                <a:cs typeface="IreneFlorentina"/>
              </a:rPr>
              <a:t> ثانوية الشيخ بوعمامة</a:t>
            </a:r>
            <a:r>
              <a:rPr lang="en-US" sz="2852">
                <a:solidFill>
                  <a:srgbClr val="FFFFFF"/>
                </a:solidFill>
                <a:latin typeface="IreneFlorentina"/>
              </a:rPr>
              <a:t> &lt;/h2&gt;</a:t>
            </a:r>
          </a:p>
          <a:p>
            <a:pPr algn="r">
              <a:lnSpc>
                <a:spcPts val="3936"/>
              </a:lnSpc>
              <a:spcBef>
                <a:spcPct val="0"/>
              </a:spcBef>
            </a:pPr>
            <a:endParaRPr lang="en-US" sz="2852">
              <a:solidFill>
                <a:srgbClr val="FFFFFF"/>
              </a:solidFill>
              <a:latin typeface="IreneFlorentin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473756" y="498986"/>
            <a:ext cx="5326421" cy="2463470"/>
          </a:xfrm>
          <a:custGeom>
            <a:avLst/>
            <a:gdLst/>
            <a:ahLst/>
            <a:cxnLst/>
            <a:rect l="l" t="t" r="r" b="b"/>
            <a:pathLst>
              <a:path w="5326421" h="2463470">
                <a:moveTo>
                  <a:pt x="0" y="0"/>
                </a:moveTo>
                <a:lnTo>
                  <a:pt x="5326421" y="0"/>
                </a:lnTo>
                <a:lnTo>
                  <a:pt x="5326421" y="2463469"/>
                </a:lnTo>
                <a:lnTo>
                  <a:pt x="0" y="2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47798" y="7768657"/>
            <a:ext cx="4518281" cy="2089705"/>
          </a:xfrm>
          <a:custGeom>
            <a:avLst/>
            <a:gdLst/>
            <a:ahLst/>
            <a:cxnLst/>
            <a:rect l="l" t="t" r="r" b="b"/>
            <a:pathLst>
              <a:path w="4518281" h="2089705">
                <a:moveTo>
                  <a:pt x="0" y="0"/>
                </a:moveTo>
                <a:lnTo>
                  <a:pt x="4518281" y="0"/>
                </a:lnTo>
                <a:lnTo>
                  <a:pt x="4518281" y="2089705"/>
                </a:lnTo>
                <a:lnTo>
                  <a:pt x="0" y="2089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8127303"/>
            <a:ext cx="9871615" cy="1345008"/>
          </a:xfrm>
          <a:custGeom>
            <a:avLst/>
            <a:gdLst/>
            <a:ahLst/>
            <a:cxnLst/>
            <a:rect l="l" t="t" r="r" b="b"/>
            <a:pathLst>
              <a:path w="9871615" h="1345008">
                <a:moveTo>
                  <a:pt x="0" y="0"/>
                </a:moveTo>
                <a:lnTo>
                  <a:pt x="9871615" y="0"/>
                </a:lnTo>
                <a:lnTo>
                  <a:pt x="9871615" y="1345008"/>
                </a:lnTo>
                <a:lnTo>
                  <a:pt x="0" y="1345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497835" y="1405111"/>
            <a:ext cx="5326421" cy="2463470"/>
          </a:xfrm>
          <a:custGeom>
            <a:avLst/>
            <a:gdLst/>
            <a:ahLst/>
            <a:cxnLst/>
            <a:rect l="l" t="t" r="r" b="b"/>
            <a:pathLst>
              <a:path w="5326421" h="2463470">
                <a:moveTo>
                  <a:pt x="0" y="0"/>
                </a:moveTo>
                <a:lnTo>
                  <a:pt x="5326421" y="0"/>
                </a:lnTo>
                <a:lnTo>
                  <a:pt x="5326421" y="2463469"/>
                </a:lnTo>
                <a:lnTo>
                  <a:pt x="0" y="2463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814971" y="4334055"/>
            <a:ext cx="7289436" cy="993186"/>
          </a:xfrm>
          <a:custGeom>
            <a:avLst/>
            <a:gdLst/>
            <a:ahLst/>
            <a:cxnLst/>
            <a:rect l="l" t="t" r="r" b="b"/>
            <a:pathLst>
              <a:path w="7289436" h="993186">
                <a:moveTo>
                  <a:pt x="0" y="0"/>
                </a:moveTo>
                <a:lnTo>
                  <a:pt x="7289436" y="0"/>
                </a:lnTo>
                <a:lnTo>
                  <a:pt x="7289436" y="993186"/>
                </a:lnTo>
                <a:lnTo>
                  <a:pt x="0" y="993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8217424" y="1616420"/>
            <a:ext cx="4256332" cy="114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2"/>
              </a:lnSpc>
              <a:spcBef>
                <a:spcPct val="0"/>
              </a:spcBef>
            </a:pPr>
            <a:r>
              <a:rPr lang="en-US" sz="6784">
                <a:solidFill>
                  <a:srgbClr val="000000"/>
                </a:solidFill>
                <a:cs typeface="Air Strip Arabic"/>
              </a:rPr>
              <a:t>أمثلة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5647" y="847581"/>
            <a:ext cx="5022640" cy="1556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عنوانين رئيسين </a:t>
            </a:r>
          </a:p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latin typeface="Kufyan Arabic"/>
                <a:cs typeface="Kufyan Arabic"/>
              </a:rPr>
              <a:t>بحجمين مختلفين 1 و2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9118" y="8454830"/>
            <a:ext cx="10609398" cy="95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8"/>
              </a:lnSpc>
            </a:pPr>
            <a:r>
              <a:rPr lang="en-US" sz="2752">
                <a:solidFill>
                  <a:srgbClr val="FFFFFF"/>
                </a:solidFill>
                <a:latin typeface="IreneFlorentina"/>
              </a:rPr>
              <a:t> &lt;p   align= right &gt;  </a:t>
            </a:r>
            <a:r>
              <a:rPr lang="en-US" sz="2752">
                <a:solidFill>
                  <a:srgbClr val="000000"/>
                </a:solidFill>
                <a:latin typeface="IreneFlorentina"/>
                <a:cs typeface="IreneFlorentina"/>
              </a:rPr>
              <a:t>تأسست الثانوية سنة 1997 </a:t>
            </a:r>
            <a:r>
              <a:rPr lang="en-US" sz="2752">
                <a:solidFill>
                  <a:srgbClr val="FFFFFF"/>
                </a:solidFill>
                <a:latin typeface="IreneFlorentina"/>
              </a:rPr>
              <a:t>&lt;/p&gt;</a:t>
            </a:r>
          </a:p>
          <a:p>
            <a:pPr algn="r">
              <a:lnSpc>
                <a:spcPts val="3798"/>
              </a:lnSpc>
              <a:spcBef>
                <a:spcPct val="0"/>
              </a:spcBef>
            </a:pPr>
            <a:endParaRPr lang="en-US" sz="2752">
              <a:solidFill>
                <a:srgbClr val="FFFFFF"/>
              </a:solidFill>
              <a:latin typeface="IreneFlorentin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95619" y="8325658"/>
            <a:ext cx="5022640" cy="76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فقرة بمحاذاة اليمين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49725" y="2148994"/>
            <a:ext cx="5022640" cy="76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63"/>
              </a:lnSpc>
            </a:pPr>
            <a:r>
              <a:rPr lang="en-US" sz="3684" spc="58">
                <a:solidFill>
                  <a:srgbClr val="FFFFFF"/>
                </a:solidFill>
                <a:cs typeface="Kufyan Arabic"/>
              </a:rPr>
              <a:t>سطر أفقي بلون أزرق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8102" y="4652057"/>
            <a:ext cx="7373945" cy="112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52">
                <a:solidFill>
                  <a:srgbClr val="FFFFFF"/>
                </a:solidFill>
                <a:latin typeface="IreneFlorentina"/>
              </a:rPr>
              <a:t>&lt;hr color="blue"&gt; &lt;/hr &gt;</a:t>
            </a:r>
          </a:p>
          <a:p>
            <a:pPr>
              <a:lnSpc>
                <a:spcPts val="4488"/>
              </a:lnSpc>
              <a:spcBef>
                <a:spcPct val="0"/>
              </a:spcBef>
            </a:pPr>
            <a:endParaRPr lang="en-US" sz="3252">
              <a:solidFill>
                <a:srgbClr val="FFFFFF"/>
              </a:solidFill>
              <a:latin typeface="IreneFlorentina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900315" y="3277675"/>
            <a:ext cx="6899861" cy="3605178"/>
          </a:xfrm>
          <a:custGeom>
            <a:avLst/>
            <a:gdLst/>
            <a:ahLst/>
            <a:cxnLst/>
            <a:rect l="l" t="t" r="r" b="b"/>
            <a:pathLst>
              <a:path w="6899861" h="3605178">
                <a:moveTo>
                  <a:pt x="0" y="0"/>
                </a:moveTo>
                <a:lnTo>
                  <a:pt x="6899862" y="0"/>
                </a:lnTo>
                <a:lnTo>
                  <a:pt x="6899862" y="3605178"/>
                </a:lnTo>
                <a:lnTo>
                  <a:pt x="0" y="36051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3977"/>
            <a:ext cx="5524708" cy="6740546"/>
            <a:chOff x="0" y="0"/>
            <a:chExt cx="5160264" cy="6295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41561" r="-4156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17678" y="66500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36461">
            <a:off x="13396419" y="-192826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64000" y="3263037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13484870" y="7519081"/>
            <a:ext cx="6728013" cy="5246370"/>
            <a:chOff x="0" y="0"/>
            <a:chExt cx="6350000" cy="4951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9873" cy="4979162"/>
            </a:xfrm>
            <a:custGeom>
              <a:avLst/>
              <a:gdLst/>
              <a:ahLst/>
              <a:cxnLst/>
              <a:rect l="l" t="t" r="r" b="b"/>
              <a:pathLst>
                <a:path w="6349873" h="497916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3332480"/>
                  </a:lnTo>
                  <a:cubicBezTo>
                    <a:pt x="0" y="3493135"/>
                    <a:pt x="128397" y="3652520"/>
                    <a:pt x="285369" y="3686683"/>
                  </a:cubicBezTo>
                  <a:lnTo>
                    <a:pt x="6064504" y="4944999"/>
                  </a:lnTo>
                  <a:cubicBezTo>
                    <a:pt x="6221476" y="4979162"/>
                    <a:pt x="6349873" y="4875657"/>
                    <a:pt x="6349873" y="4715002"/>
                  </a:cubicBezTo>
                  <a:lnTo>
                    <a:pt x="6349873" y="292100"/>
                  </a:lnTo>
                  <a:cubicBezTo>
                    <a:pt x="6349873" y="131445"/>
                    <a:pt x="6218428" y="0"/>
                    <a:pt x="6057773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7"/>
              <a:stretch>
                <a:fillRect l="-10214" r="-1021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64000" y="8062603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116181" y="1130026"/>
            <a:ext cx="5389281" cy="95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1"/>
              </a:lnSpc>
            </a:pPr>
            <a:r>
              <a:rPr lang="en-US" sz="2969">
                <a:solidFill>
                  <a:srgbClr val="FFFFFF"/>
                </a:solidFill>
                <a:latin typeface="Kufyan Arabic"/>
                <a:cs typeface="Kufyan Arabic"/>
              </a:rPr>
              <a:t>وسم لتحديد تنسيقات الخط مثل (نوع الخط، حجمه ولونه)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05855" y="3675355"/>
            <a:ext cx="5209934" cy="64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75"/>
              </a:lnSpc>
              <a:spcBef>
                <a:spcPct val="0"/>
              </a:spcBef>
            </a:pPr>
            <a:r>
              <a:rPr lang="en-US" sz="3869">
                <a:solidFill>
                  <a:srgbClr val="FFFFFF"/>
                </a:solidFill>
                <a:cs typeface="Kufyan Arabic"/>
              </a:rPr>
              <a:t>خاصية تحدد نوع الخط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9418" y="6108129"/>
            <a:ext cx="4884918" cy="56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  <a:spcBef>
                <a:spcPct val="0"/>
              </a:spcBef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خاصية يحدد فيها حجم الخط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5855" y="8500369"/>
            <a:ext cx="4997900" cy="62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9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cs typeface="Kufyan Arabic"/>
              </a:rPr>
              <a:t>خاصية تحدد لون الخط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1091926"/>
            <a:ext cx="4256332" cy="83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8"/>
              </a:lnSpc>
              <a:spcBef>
                <a:spcPct val="0"/>
              </a:spcBef>
            </a:pPr>
            <a:r>
              <a:rPr lang="en-US" sz="4984">
                <a:solidFill>
                  <a:srgbClr val="FFCD72"/>
                </a:solidFill>
                <a:latin typeface="Bagel Fat One"/>
              </a:rPr>
              <a:t>FONT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4328" y="3515102"/>
            <a:ext cx="4256332" cy="75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8"/>
              </a:lnSpc>
              <a:spcBef>
                <a:spcPct val="0"/>
              </a:spcBef>
            </a:pPr>
            <a:r>
              <a:rPr lang="en-US" sz="4484">
                <a:solidFill>
                  <a:srgbClr val="FFCD72"/>
                </a:solidFill>
                <a:latin typeface="Bagel Fat One"/>
              </a:rPr>
              <a:t>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5948752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SIZE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4328" y="8299008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COLOR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09271" y="1473278"/>
            <a:ext cx="503477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>
                <a:solidFill>
                  <a:srgbClr val="FFFFFF"/>
                </a:solidFill>
                <a:cs typeface="Air Strip Arabic"/>
              </a:rPr>
              <a:t>الخط وتنسيقاته</a:t>
            </a:r>
          </a:p>
        </p:txBody>
      </p:sp>
      <p:sp>
        <p:nvSpPr>
          <p:cNvPr id="25" name="Freeform 25"/>
          <p:cNvSpPr/>
          <p:nvPr/>
        </p:nvSpPr>
        <p:spPr>
          <a:xfrm rot="3397026">
            <a:off x="1240705" y="3990113"/>
            <a:ext cx="6478684" cy="6515453"/>
          </a:xfrm>
          <a:custGeom>
            <a:avLst/>
            <a:gdLst/>
            <a:ahLst/>
            <a:cxnLst/>
            <a:rect l="l" t="t" r="r" b="b"/>
            <a:pathLst>
              <a:path w="6478684" h="6515453">
                <a:moveTo>
                  <a:pt x="0" y="0"/>
                </a:moveTo>
                <a:lnTo>
                  <a:pt x="6478684" y="0"/>
                </a:lnTo>
                <a:lnTo>
                  <a:pt x="6478684" y="6515453"/>
                </a:lnTo>
                <a:lnTo>
                  <a:pt x="0" y="6515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520842" y="5637352"/>
            <a:ext cx="3917530" cy="1811858"/>
          </a:xfrm>
          <a:custGeom>
            <a:avLst/>
            <a:gdLst/>
            <a:ahLst/>
            <a:cxnLst/>
            <a:rect l="l" t="t" r="r" b="b"/>
            <a:pathLst>
              <a:path w="3917530" h="1811858">
                <a:moveTo>
                  <a:pt x="0" y="0"/>
                </a:moveTo>
                <a:lnTo>
                  <a:pt x="3917530" y="0"/>
                </a:lnTo>
                <a:lnTo>
                  <a:pt x="3917530" y="1811858"/>
                </a:lnTo>
                <a:lnTo>
                  <a:pt x="0" y="1811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438372" y="5577277"/>
            <a:ext cx="3130490" cy="84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6"/>
              </a:lnSpc>
              <a:spcBef>
                <a:spcPct val="0"/>
              </a:spcBef>
            </a:pPr>
            <a:r>
              <a:rPr lang="en-US" sz="4989">
                <a:solidFill>
                  <a:srgbClr val="000000"/>
                </a:solidFill>
                <a:cs typeface="Air Strip Arabic"/>
              </a:rPr>
              <a:t>مثال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32556" y="5924071"/>
            <a:ext cx="3694102" cy="11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06"/>
              </a:lnSpc>
            </a:pPr>
            <a:r>
              <a:rPr lang="en-US" sz="2709" spc="43">
                <a:solidFill>
                  <a:srgbClr val="FFFFFF"/>
                </a:solidFill>
                <a:latin typeface="Kufyan Arabic"/>
                <a:cs typeface="Kufyan Arabic"/>
              </a:rPr>
              <a:t>فقرة بخط أندلسي ولون أسود وحجم  16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679985"/>
            <a:ext cx="7166981" cy="168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</a:rPr>
              <a:t>&lt;font   face= “andalus’’  color=“black’’  </a:t>
            </a:r>
          </a:p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</a:rPr>
              <a:t>  size= “16’’ &gt;  </a:t>
            </a:r>
          </a:p>
          <a:p>
            <a:pPr>
              <a:lnSpc>
                <a:spcPts val="3301"/>
              </a:lnSpc>
            </a:pPr>
            <a:r>
              <a:rPr lang="en-US" sz="2392">
                <a:solidFill>
                  <a:srgbClr val="FFFFFF"/>
                </a:solidFill>
                <a:latin typeface="IreneFlorentina"/>
                <a:cs typeface="IreneFlorentina"/>
              </a:rPr>
              <a:t> &lt;p&gt;  نص الفقرة المنسقة&lt;/p&gt;    &lt;/font&gt;</a:t>
            </a:r>
          </a:p>
          <a:p>
            <a:pPr>
              <a:lnSpc>
                <a:spcPts val="3301"/>
              </a:lnSpc>
              <a:spcBef>
                <a:spcPct val="0"/>
              </a:spcBef>
            </a:pPr>
            <a:endParaRPr lang="en-US" sz="2392">
              <a:solidFill>
                <a:srgbClr val="FFFFFF"/>
              </a:solidFill>
              <a:latin typeface="IreneFlorentina"/>
              <a:cs typeface="IreneFlorenti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975" y="-249789"/>
            <a:ext cx="8180478" cy="9980779"/>
            <a:chOff x="0" y="0"/>
            <a:chExt cx="5160264" cy="6295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97602" cy="6322822"/>
            </a:xfrm>
            <a:custGeom>
              <a:avLst/>
              <a:gdLst/>
              <a:ahLst/>
              <a:cxnLst/>
              <a:rect l="l" t="t" r="r" b="b"/>
              <a:pathLst>
                <a:path w="5197602" h="6322822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6057900"/>
                  </a:lnTo>
                  <a:cubicBezTo>
                    <a:pt x="0" y="6218555"/>
                    <a:pt x="128651" y="6322822"/>
                    <a:pt x="285750" y="6289675"/>
                  </a:cubicBezTo>
                  <a:lnTo>
                    <a:pt x="4955286" y="5304663"/>
                  </a:lnTo>
                  <a:cubicBezTo>
                    <a:pt x="5112512" y="5271516"/>
                    <a:pt x="5197602" y="5120386"/>
                    <a:pt x="5144389" y="4968748"/>
                  </a:cubicBezTo>
                  <a:lnTo>
                    <a:pt x="3498469" y="275590"/>
                  </a:lnTo>
                  <a:cubicBezTo>
                    <a:pt x="3445383" y="124079"/>
                    <a:pt x="3270377" y="0"/>
                    <a:pt x="3109722" y="0"/>
                  </a:cubicBezTo>
                  <a:lnTo>
                    <a:pt x="292100" y="0"/>
                  </a:lnTo>
                  <a:close/>
                </a:path>
              </a:pathLst>
            </a:custGeom>
            <a:blipFill>
              <a:blip r:embed="rId2"/>
              <a:stretch>
                <a:fillRect l="-50416" r="-5041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1717678" y="66500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0436461">
            <a:off x="11737212" y="-468477"/>
            <a:ext cx="7463027" cy="7463027"/>
          </a:xfrm>
          <a:custGeom>
            <a:avLst/>
            <a:gdLst/>
            <a:ahLst/>
            <a:cxnLst/>
            <a:rect l="l" t="t" r="r" b="b"/>
            <a:pathLst>
              <a:path w="7463027" h="7463027">
                <a:moveTo>
                  <a:pt x="0" y="0"/>
                </a:moveTo>
                <a:lnTo>
                  <a:pt x="7463027" y="0"/>
                </a:lnTo>
                <a:lnTo>
                  <a:pt x="7463027" y="7463027"/>
                </a:lnTo>
                <a:lnTo>
                  <a:pt x="0" y="7463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5055" y="863254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5" y="0"/>
                </a:lnTo>
                <a:lnTo>
                  <a:pt x="5893645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64000" y="3263037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64000" y="5663002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4"/>
                </a:lnTo>
                <a:lnTo>
                  <a:pt x="0" y="1361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79933" y="319732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79933" y="2719515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79933" y="5119298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79933" y="7519081"/>
            <a:ext cx="2505121" cy="2448187"/>
          </a:xfrm>
          <a:custGeom>
            <a:avLst/>
            <a:gdLst/>
            <a:ahLst/>
            <a:cxnLst/>
            <a:rect l="l" t="t" r="r" b="b"/>
            <a:pathLst>
              <a:path w="2505121" h="2448187">
                <a:moveTo>
                  <a:pt x="0" y="0"/>
                </a:moveTo>
                <a:lnTo>
                  <a:pt x="2505122" y="0"/>
                </a:lnTo>
                <a:lnTo>
                  <a:pt x="2505122" y="2448187"/>
                </a:lnTo>
                <a:lnTo>
                  <a:pt x="0" y="2448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64000" y="8062603"/>
            <a:ext cx="5893645" cy="1361144"/>
          </a:xfrm>
          <a:custGeom>
            <a:avLst/>
            <a:gdLst/>
            <a:ahLst/>
            <a:cxnLst/>
            <a:rect l="l" t="t" r="r" b="b"/>
            <a:pathLst>
              <a:path w="5893645" h="1361144">
                <a:moveTo>
                  <a:pt x="0" y="0"/>
                </a:moveTo>
                <a:lnTo>
                  <a:pt x="5893644" y="0"/>
                </a:lnTo>
                <a:lnTo>
                  <a:pt x="5893644" y="1361143"/>
                </a:lnTo>
                <a:lnTo>
                  <a:pt x="0" y="13611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748973" y="863254"/>
            <a:ext cx="6228287" cy="2639237"/>
          </a:xfrm>
          <a:custGeom>
            <a:avLst/>
            <a:gdLst/>
            <a:ahLst/>
            <a:cxnLst/>
            <a:rect l="l" t="t" r="r" b="b"/>
            <a:pathLst>
              <a:path w="6228287" h="2639237">
                <a:moveTo>
                  <a:pt x="0" y="0"/>
                </a:moveTo>
                <a:lnTo>
                  <a:pt x="6228287" y="0"/>
                </a:lnTo>
                <a:lnTo>
                  <a:pt x="6228287" y="2639236"/>
                </a:lnTo>
                <a:lnTo>
                  <a:pt x="0" y="2639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10165" y="1120501"/>
            <a:ext cx="5389281" cy="109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وسم يحدد قائمة عددية وعناصرها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5082" y="3596132"/>
            <a:ext cx="5193591" cy="114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2"/>
              </a:lnSpc>
              <a:spcBef>
                <a:spcPct val="0"/>
              </a:spcBef>
            </a:pPr>
            <a:r>
              <a:rPr lang="en-US" sz="3557">
                <a:solidFill>
                  <a:srgbClr val="FFFFFF"/>
                </a:solidFill>
                <a:cs typeface="Kufyan Arabic"/>
              </a:rPr>
              <a:t>وسم يضيف عنصر لقائمة عددية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89418" y="5850634"/>
            <a:ext cx="4884918" cy="109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45"/>
              </a:lnSpc>
              <a:spcBef>
                <a:spcPct val="0"/>
              </a:spcBef>
            </a:pPr>
            <a:r>
              <a:rPr lang="en-US" sz="3369">
                <a:solidFill>
                  <a:srgbClr val="FFFFFF"/>
                </a:solidFill>
                <a:cs typeface="Kufyan Arabic"/>
              </a:rPr>
              <a:t>وسم يحدد قائمة نقطية وعناصرها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05855" y="8300496"/>
            <a:ext cx="4997900" cy="122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49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cs typeface="Kufyan Arabic"/>
              </a:rPr>
              <a:t>وسم يضيف عنصر لقائمة عددية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4328" y="1091926"/>
            <a:ext cx="4256332" cy="83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78"/>
              </a:lnSpc>
              <a:spcBef>
                <a:spcPct val="0"/>
              </a:spcBef>
            </a:pPr>
            <a:r>
              <a:rPr lang="en-US" sz="4984">
                <a:solidFill>
                  <a:srgbClr val="FFCD72"/>
                </a:solidFill>
                <a:latin typeface="Bagel Fat One"/>
              </a:rPr>
              <a:t>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04328" y="3515102"/>
            <a:ext cx="4256332" cy="75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8"/>
              </a:lnSpc>
              <a:spcBef>
                <a:spcPct val="0"/>
              </a:spcBef>
            </a:pPr>
            <a:r>
              <a:rPr lang="en-US" sz="4484">
                <a:solidFill>
                  <a:srgbClr val="FFCD72"/>
                </a:solidFill>
                <a:latin typeface="Bagel Fat One"/>
              </a:rPr>
              <a:t>LI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04328" y="5948752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UL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04328" y="8299008"/>
            <a:ext cx="4256332" cy="69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36"/>
              </a:lnSpc>
              <a:spcBef>
                <a:spcPct val="0"/>
              </a:spcBef>
            </a:pPr>
            <a:r>
              <a:rPr lang="en-US" sz="4084">
                <a:solidFill>
                  <a:srgbClr val="FFCD72"/>
                </a:solidFill>
                <a:latin typeface="Bagel Fat One"/>
              </a:rPr>
              <a:t>LI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45730" y="1309997"/>
            <a:ext cx="5034773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>
                <a:solidFill>
                  <a:srgbClr val="FFFFFF"/>
                </a:solidFill>
                <a:cs typeface="Air Strip Arabic"/>
              </a:rPr>
              <a:t>القوائم العددية والنقطية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Personnalisé</PresentationFormat>
  <Paragraphs>127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Kufyan Arabic</vt:lpstr>
      <vt:lpstr>Bagel Fat One</vt:lpstr>
      <vt:lpstr>IreneFlorentina</vt:lpstr>
      <vt:lpstr>Calibri</vt:lpstr>
      <vt:lpstr>Arial</vt:lpstr>
      <vt:lpstr>Childos Arabic</vt:lpstr>
      <vt:lpstr>Kufyan Arabic Heavy</vt:lpstr>
      <vt:lpstr>Air Strip Arabic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لغة html.pptx</dc:title>
  <cp:lastModifiedBy>Farid</cp:lastModifiedBy>
  <cp:revision>2</cp:revision>
  <dcterms:created xsi:type="dcterms:W3CDTF">2006-08-16T00:00:00Z</dcterms:created>
  <dcterms:modified xsi:type="dcterms:W3CDTF">2025-04-28T06:57:32Z</dcterms:modified>
  <dc:identifier>DAGA0NNEXdM</dc:identifier>
</cp:coreProperties>
</file>